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23"/>
  </p:notesMasterIdLst>
  <p:sldIdLst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2" r:id="rId13"/>
    <p:sldId id="273" r:id="rId14"/>
    <p:sldId id="274" r:id="rId15"/>
    <p:sldId id="275" r:id="rId16"/>
    <p:sldId id="259" r:id="rId17"/>
    <p:sldId id="258" r:id="rId18"/>
    <p:sldId id="281" r:id="rId19"/>
    <p:sldId id="282" r:id="rId20"/>
    <p:sldId id="257" r:id="rId21"/>
    <p:sldId id="261" r:id="rId22"/>
  </p:sldIdLst>
  <p:sldSz cx="6840538" cy="6840538"/>
  <p:notesSz cx="6648450" cy="97742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54">
          <p15:clr>
            <a:srgbClr val="A4A3A4"/>
          </p15:clr>
        </p15:guide>
        <p15:guide id="2" pos="215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B1D6"/>
    <a:srgbClr val="456E9A"/>
    <a:srgbClr val="3F6896"/>
    <a:srgbClr val="F8F8F8"/>
    <a:srgbClr val="233B4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18" d="100"/>
          <a:sy n="118" d="100"/>
        </p:scale>
        <p:origin x="-2472" y="18"/>
      </p:cViewPr>
      <p:guideLst>
        <p:guide orient="horz" pos="2154"/>
        <p:guide pos="215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presProps" Target="pres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099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65916" y="0"/>
            <a:ext cx="2880995" cy="49040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26F401-D26B-41BE-8FCB-EA2EA19AD251}" type="datetimeFigureOut">
              <a:rPr lang="ru-RU" smtClean="0"/>
              <a:t>30.06.2021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674813" y="1222375"/>
            <a:ext cx="3298825" cy="329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64845" y="4703852"/>
            <a:ext cx="5318760" cy="384860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83830"/>
            <a:ext cx="288099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65916" y="9283830"/>
            <a:ext cx="2880995" cy="49040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D45224-27C0-4089-B186-6E3B53DCCF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806626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56631" rtl="0" eaLnBrk="1" latinLnBrk="0" hangingPunct="1">
      <a:defRPr sz="862" kern="1200">
        <a:solidFill>
          <a:schemeClr val="tx1"/>
        </a:solidFill>
        <a:latin typeface="+mn-lt"/>
        <a:ea typeface="+mn-ea"/>
        <a:cs typeface="+mn-cs"/>
      </a:defRPr>
    </a:lvl1pPr>
    <a:lvl2pPr marL="328315" algn="l" defTabSz="656631" rtl="0" eaLnBrk="1" latinLnBrk="0" hangingPunct="1">
      <a:defRPr sz="862" kern="1200">
        <a:solidFill>
          <a:schemeClr val="tx1"/>
        </a:solidFill>
        <a:latin typeface="+mn-lt"/>
        <a:ea typeface="+mn-ea"/>
        <a:cs typeface="+mn-cs"/>
      </a:defRPr>
    </a:lvl2pPr>
    <a:lvl3pPr marL="656631" algn="l" defTabSz="656631" rtl="0" eaLnBrk="1" latinLnBrk="0" hangingPunct="1">
      <a:defRPr sz="862" kern="1200">
        <a:solidFill>
          <a:schemeClr val="tx1"/>
        </a:solidFill>
        <a:latin typeface="+mn-lt"/>
        <a:ea typeface="+mn-ea"/>
        <a:cs typeface="+mn-cs"/>
      </a:defRPr>
    </a:lvl3pPr>
    <a:lvl4pPr marL="984946" algn="l" defTabSz="656631" rtl="0" eaLnBrk="1" latinLnBrk="0" hangingPunct="1">
      <a:defRPr sz="862" kern="1200">
        <a:solidFill>
          <a:schemeClr val="tx1"/>
        </a:solidFill>
        <a:latin typeface="+mn-lt"/>
        <a:ea typeface="+mn-ea"/>
        <a:cs typeface="+mn-cs"/>
      </a:defRPr>
    </a:lvl4pPr>
    <a:lvl5pPr marL="1313261" algn="l" defTabSz="656631" rtl="0" eaLnBrk="1" latinLnBrk="0" hangingPunct="1">
      <a:defRPr sz="862" kern="1200">
        <a:solidFill>
          <a:schemeClr val="tx1"/>
        </a:solidFill>
        <a:latin typeface="+mn-lt"/>
        <a:ea typeface="+mn-ea"/>
        <a:cs typeface="+mn-cs"/>
      </a:defRPr>
    </a:lvl5pPr>
    <a:lvl6pPr marL="1641577" algn="l" defTabSz="656631" rtl="0" eaLnBrk="1" latinLnBrk="0" hangingPunct="1">
      <a:defRPr sz="862" kern="1200">
        <a:solidFill>
          <a:schemeClr val="tx1"/>
        </a:solidFill>
        <a:latin typeface="+mn-lt"/>
        <a:ea typeface="+mn-ea"/>
        <a:cs typeface="+mn-cs"/>
      </a:defRPr>
    </a:lvl6pPr>
    <a:lvl7pPr marL="1969892" algn="l" defTabSz="656631" rtl="0" eaLnBrk="1" latinLnBrk="0" hangingPunct="1">
      <a:defRPr sz="862" kern="1200">
        <a:solidFill>
          <a:schemeClr val="tx1"/>
        </a:solidFill>
        <a:latin typeface="+mn-lt"/>
        <a:ea typeface="+mn-ea"/>
        <a:cs typeface="+mn-cs"/>
      </a:defRPr>
    </a:lvl7pPr>
    <a:lvl8pPr marL="2298207" algn="l" defTabSz="656631" rtl="0" eaLnBrk="1" latinLnBrk="0" hangingPunct="1">
      <a:defRPr sz="862" kern="1200">
        <a:solidFill>
          <a:schemeClr val="tx1"/>
        </a:solidFill>
        <a:latin typeface="+mn-lt"/>
        <a:ea typeface="+mn-ea"/>
        <a:cs typeface="+mn-cs"/>
      </a:defRPr>
    </a:lvl8pPr>
    <a:lvl9pPr marL="2626523" algn="l" defTabSz="656631" rtl="0" eaLnBrk="1" latinLnBrk="0" hangingPunct="1">
      <a:defRPr sz="86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45224-27C0-4089-B186-6E3B53DCCF70}" type="slidenum">
              <a:rPr lang="ru-RU" smtClean="0"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8059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45224-27C0-4089-B186-6E3B53DCCF70}" type="slidenum">
              <a:rPr lang="ru-RU" smtClean="0"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222636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45224-27C0-4089-B186-6E3B53DCCF70}" type="slidenum">
              <a:rPr lang="ru-RU" smtClean="0"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38120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45224-27C0-4089-B186-6E3B53DCCF70}" type="slidenum">
              <a:rPr lang="ru-RU" smtClean="0"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2761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45224-27C0-4089-B186-6E3B53DCCF70}" type="slidenum">
              <a:rPr lang="ru-RU" smtClean="0"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91194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45224-27C0-4089-B186-6E3B53DCCF70}" type="slidenum">
              <a:rPr lang="ru-RU" smtClean="0"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5837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45224-27C0-4089-B186-6E3B53DCCF70}" type="slidenum">
              <a:rPr lang="ru-RU" smtClean="0"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94249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45224-27C0-4089-B186-6E3B53DCCF70}" type="slidenum">
              <a:rPr lang="ru-RU" smtClean="0"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57504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45224-27C0-4089-B186-6E3B53DCCF70}" type="slidenum">
              <a:rPr lang="ru-RU" smtClean="0"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51996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45224-27C0-4089-B186-6E3B53DCCF70}" type="slidenum">
              <a:rPr lang="ru-RU" smtClean="0"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69954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45224-27C0-4089-B186-6E3B53DCCF70}" type="slidenum">
              <a:rPr lang="ru-RU" smtClean="0"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7898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45224-27C0-4089-B186-6E3B53DCCF70}" type="slidenum">
              <a:rPr lang="ru-RU" smtClean="0"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98585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45224-27C0-4089-B186-6E3B53DCCF70}" type="slidenum">
              <a:rPr lang="ru-RU" smtClean="0"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652764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45224-27C0-4089-B186-6E3B53DCCF70}" type="slidenum">
              <a:rPr lang="ru-RU" smtClean="0"/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71545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45224-27C0-4089-B186-6E3B53DCCF70}" type="slidenum">
              <a:rPr lang="ru-RU" smtClean="0"/>
              <a:t>15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775633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45224-27C0-4089-B186-6E3B53DCCF70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44379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45224-27C0-4089-B186-6E3B53DCCF70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41745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45224-27C0-4089-B186-6E3B53DCCF70}" type="slidenum">
              <a:rPr lang="ru-RU" smtClean="0"/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79807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D45224-27C0-4089-B186-6E3B53DCCF70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238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041" y="1119505"/>
            <a:ext cx="5814457" cy="2381521"/>
          </a:xfrm>
        </p:spPr>
        <p:txBody>
          <a:bodyPr anchor="b"/>
          <a:lstStyle>
            <a:lvl1pPr algn="ctr">
              <a:defRPr sz="448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5067" y="3592866"/>
            <a:ext cx="5130404" cy="1651546"/>
          </a:xfrm>
        </p:spPr>
        <p:txBody>
          <a:bodyPr/>
          <a:lstStyle>
            <a:lvl1pPr marL="0" indent="0" algn="ctr">
              <a:buNone/>
              <a:defRPr sz="1795"/>
            </a:lvl1pPr>
            <a:lvl2pPr marL="342031" indent="0" algn="ctr">
              <a:buNone/>
              <a:defRPr sz="1496"/>
            </a:lvl2pPr>
            <a:lvl3pPr marL="684063" indent="0" algn="ctr">
              <a:buNone/>
              <a:defRPr sz="1347"/>
            </a:lvl3pPr>
            <a:lvl4pPr marL="1026094" indent="0" algn="ctr">
              <a:buNone/>
              <a:defRPr sz="1197"/>
            </a:lvl4pPr>
            <a:lvl5pPr marL="1368125" indent="0" algn="ctr">
              <a:buNone/>
              <a:defRPr sz="1197"/>
            </a:lvl5pPr>
            <a:lvl6pPr marL="1710157" indent="0" algn="ctr">
              <a:buNone/>
              <a:defRPr sz="1197"/>
            </a:lvl6pPr>
            <a:lvl7pPr marL="2052188" indent="0" algn="ctr">
              <a:buNone/>
              <a:defRPr sz="1197"/>
            </a:lvl7pPr>
            <a:lvl8pPr marL="2394219" indent="0" algn="ctr">
              <a:buNone/>
              <a:defRPr sz="1197"/>
            </a:lvl8pPr>
            <a:lvl9pPr marL="2736251" indent="0" algn="ctr">
              <a:buNone/>
              <a:defRPr sz="1197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/>
              <a:t>30.06.2021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06937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/>
              <a:t>30.06.2021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923840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1705386"/>
            <a:ext cx="5899964" cy="2845473"/>
          </a:xfrm>
        </p:spPr>
        <p:txBody>
          <a:bodyPr anchor="b"/>
          <a:lstStyle>
            <a:lvl1pPr>
              <a:defRPr sz="448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725" y="4577779"/>
            <a:ext cx="5899964" cy="1496367"/>
          </a:xfrm>
        </p:spPr>
        <p:txBody>
          <a:bodyPr/>
          <a:lstStyle>
            <a:lvl1pPr marL="0" indent="0">
              <a:buNone/>
              <a:defRPr sz="1795">
                <a:solidFill>
                  <a:schemeClr val="tx1"/>
                </a:solidFill>
              </a:defRPr>
            </a:lvl1pPr>
            <a:lvl2pPr marL="342031" indent="0">
              <a:buNone/>
              <a:defRPr sz="1496">
                <a:solidFill>
                  <a:schemeClr val="tx1">
                    <a:tint val="75000"/>
                  </a:schemeClr>
                </a:solidFill>
              </a:defRPr>
            </a:lvl2pPr>
            <a:lvl3pPr marL="684063" indent="0">
              <a:buNone/>
              <a:defRPr sz="1347">
                <a:solidFill>
                  <a:schemeClr val="tx1">
                    <a:tint val="75000"/>
                  </a:schemeClr>
                </a:solidFill>
              </a:defRPr>
            </a:lvl3pPr>
            <a:lvl4pPr marL="1026094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4pPr>
            <a:lvl5pPr marL="1368125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5pPr>
            <a:lvl6pPr marL="1710157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6pPr>
            <a:lvl7pPr marL="2052188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7pPr>
            <a:lvl8pPr marL="2394219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8pPr>
            <a:lvl9pPr marL="2736251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/>
              <a:t>30.06.2021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96521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0287" y="1820976"/>
            <a:ext cx="2907229" cy="43402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63022" y="1820976"/>
            <a:ext cx="2907229" cy="43402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/>
              <a:t>30.06.2021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6487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78" y="364197"/>
            <a:ext cx="5899964" cy="13221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179" y="1676882"/>
            <a:ext cx="2893868" cy="821814"/>
          </a:xfrm>
        </p:spPr>
        <p:txBody>
          <a:bodyPr anchor="b"/>
          <a:lstStyle>
            <a:lvl1pPr marL="0" indent="0">
              <a:buNone/>
              <a:defRPr sz="1795" b="1"/>
            </a:lvl1pPr>
            <a:lvl2pPr marL="342031" indent="0">
              <a:buNone/>
              <a:defRPr sz="1496" b="1"/>
            </a:lvl2pPr>
            <a:lvl3pPr marL="684063" indent="0">
              <a:buNone/>
              <a:defRPr sz="1347" b="1"/>
            </a:lvl3pPr>
            <a:lvl4pPr marL="1026094" indent="0">
              <a:buNone/>
              <a:defRPr sz="1197" b="1"/>
            </a:lvl4pPr>
            <a:lvl5pPr marL="1368125" indent="0">
              <a:buNone/>
              <a:defRPr sz="1197" b="1"/>
            </a:lvl5pPr>
            <a:lvl6pPr marL="1710157" indent="0">
              <a:buNone/>
              <a:defRPr sz="1197" b="1"/>
            </a:lvl6pPr>
            <a:lvl7pPr marL="2052188" indent="0">
              <a:buNone/>
              <a:defRPr sz="1197" b="1"/>
            </a:lvl7pPr>
            <a:lvl8pPr marL="2394219" indent="0">
              <a:buNone/>
              <a:defRPr sz="1197" b="1"/>
            </a:lvl8pPr>
            <a:lvl9pPr marL="2736251" indent="0">
              <a:buNone/>
              <a:defRPr sz="119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79" y="2498697"/>
            <a:ext cx="2893868" cy="367520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63023" y="1676882"/>
            <a:ext cx="2908120" cy="821814"/>
          </a:xfrm>
        </p:spPr>
        <p:txBody>
          <a:bodyPr anchor="b"/>
          <a:lstStyle>
            <a:lvl1pPr marL="0" indent="0">
              <a:buNone/>
              <a:defRPr sz="1795" b="1"/>
            </a:lvl1pPr>
            <a:lvl2pPr marL="342031" indent="0">
              <a:buNone/>
              <a:defRPr sz="1496" b="1"/>
            </a:lvl2pPr>
            <a:lvl3pPr marL="684063" indent="0">
              <a:buNone/>
              <a:defRPr sz="1347" b="1"/>
            </a:lvl3pPr>
            <a:lvl4pPr marL="1026094" indent="0">
              <a:buNone/>
              <a:defRPr sz="1197" b="1"/>
            </a:lvl4pPr>
            <a:lvl5pPr marL="1368125" indent="0">
              <a:buNone/>
              <a:defRPr sz="1197" b="1"/>
            </a:lvl5pPr>
            <a:lvl6pPr marL="1710157" indent="0">
              <a:buNone/>
              <a:defRPr sz="1197" b="1"/>
            </a:lvl6pPr>
            <a:lvl7pPr marL="2052188" indent="0">
              <a:buNone/>
              <a:defRPr sz="1197" b="1"/>
            </a:lvl7pPr>
            <a:lvl8pPr marL="2394219" indent="0">
              <a:buNone/>
              <a:defRPr sz="1197" b="1"/>
            </a:lvl8pPr>
            <a:lvl9pPr marL="2736251" indent="0">
              <a:buNone/>
              <a:defRPr sz="119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63023" y="2498697"/>
            <a:ext cx="2908120" cy="367520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/>
              <a:t>30.06.2021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1597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/>
              <a:t>30.06.2021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256677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/>
              <a:t>30.06.2021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06528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78" y="456036"/>
            <a:ext cx="2206252" cy="1596126"/>
          </a:xfrm>
        </p:spPr>
        <p:txBody>
          <a:bodyPr anchor="b"/>
          <a:lstStyle>
            <a:lvl1pPr>
              <a:defRPr sz="239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8120" y="984912"/>
            <a:ext cx="3463022" cy="4861216"/>
          </a:xfrm>
        </p:spPr>
        <p:txBody>
          <a:bodyPr/>
          <a:lstStyle>
            <a:lvl1pPr>
              <a:defRPr sz="2394"/>
            </a:lvl1pPr>
            <a:lvl2pPr>
              <a:defRPr sz="2095"/>
            </a:lvl2pPr>
            <a:lvl3pPr>
              <a:defRPr sz="1795"/>
            </a:lvl3pPr>
            <a:lvl4pPr>
              <a:defRPr sz="1496"/>
            </a:lvl4pPr>
            <a:lvl5pPr>
              <a:defRPr sz="1496"/>
            </a:lvl5pPr>
            <a:lvl6pPr>
              <a:defRPr sz="1496"/>
            </a:lvl6pPr>
            <a:lvl7pPr>
              <a:defRPr sz="1496"/>
            </a:lvl7pPr>
            <a:lvl8pPr>
              <a:defRPr sz="1496"/>
            </a:lvl8pPr>
            <a:lvl9pPr>
              <a:defRPr sz="149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178" y="2052161"/>
            <a:ext cx="2206252" cy="3801883"/>
          </a:xfrm>
        </p:spPr>
        <p:txBody>
          <a:bodyPr/>
          <a:lstStyle>
            <a:lvl1pPr marL="0" indent="0">
              <a:buNone/>
              <a:defRPr sz="1197"/>
            </a:lvl1pPr>
            <a:lvl2pPr marL="342031" indent="0">
              <a:buNone/>
              <a:defRPr sz="1047"/>
            </a:lvl2pPr>
            <a:lvl3pPr marL="684063" indent="0">
              <a:buNone/>
              <a:defRPr sz="898"/>
            </a:lvl3pPr>
            <a:lvl4pPr marL="1026094" indent="0">
              <a:buNone/>
              <a:defRPr sz="748"/>
            </a:lvl4pPr>
            <a:lvl5pPr marL="1368125" indent="0">
              <a:buNone/>
              <a:defRPr sz="748"/>
            </a:lvl5pPr>
            <a:lvl6pPr marL="1710157" indent="0">
              <a:buNone/>
              <a:defRPr sz="748"/>
            </a:lvl6pPr>
            <a:lvl7pPr marL="2052188" indent="0">
              <a:buNone/>
              <a:defRPr sz="748"/>
            </a:lvl7pPr>
            <a:lvl8pPr marL="2394219" indent="0">
              <a:buNone/>
              <a:defRPr sz="748"/>
            </a:lvl8pPr>
            <a:lvl9pPr marL="2736251" indent="0">
              <a:buNone/>
              <a:defRPr sz="74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/>
              <a:t>30.06.2021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564230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78" y="456036"/>
            <a:ext cx="2206252" cy="1596126"/>
          </a:xfrm>
        </p:spPr>
        <p:txBody>
          <a:bodyPr anchor="b"/>
          <a:lstStyle>
            <a:lvl1pPr>
              <a:defRPr sz="239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08120" y="984912"/>
            <a:ext cx="3463022" cy="4861216"/>
          </a:xfrm>
        </p:spPr>
        <p:txBody>
          <a:bodyPr anchor="t"/>
          <a:lstStyle>
            <a:lvl1pPr marL="0" indent="0">
              <a:buNone/>
              <a:defRPr sz="2394"/>
            </a:lvl1pPr>
            <a:lvl2pPr marL="342031" indent="0">
              <a:buNone/>
              <a:defRPr sz="2095"/>
            </a:lvl2pPr>
            <a:lvl3pPr marL="684063" indent="0">
              <a:buNone/>
              <a:defRPr sz="1795"/>
            </a:lvl3pPr>
            <a:lvl4pPr marL="1026094" indent="0">
              <a:buNone/>
              <a:defRPr sz="1496"/>
            </a:lvl4pPr>
            <a:lvl5pPr marL="1368125" indent="0">
              <a:buNone/>
              <a:defRPr sz="1496"/>
            </a:lvl5pPr>
            <a:lvl6pPr marL="1710157" indent="0">
              <a:buNone/>
              <a:defRPr sz="1496"/>
            </a:lvl6pPr>
            <a:lvl7pPr marL="2052188" indent="0">
              <a:buNone/>
              <a:defRPr sz="1496"/>
            </a:lvl7pPr>
            <a:lvl8pPr marL="2394219" indent="0">
              <a:buNone/>
              <a:defRPr sz="1496"/>
            </a:lvl8pPr>
            <a:lvl9pPr marL="2736251" indent="0">
              <a:buNone/>
              <a:defRPr sz="1496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178" y="2052161"/>
            <a:ext cx="2206252" cy="3801883"/>
          </a:xfrm>
        </p:spPr>
        <p:txBody>
          <a:bodyPr/>
          <a:lstStyle>
            <a:lvl1pPr marL="0" indent="0">
              <a:buNone/>
              <a:defRPr sz="1197"/>
            </a:lvl1pPr>
            <a:lvl2pPr marL="342031" indent="0">
              <a:buNone/>
              <a:defRPr sz="1047"/>
            </a:lvl2pPr>
            <a:lvl3pPr marL="684063" indent="0">
              <a:buNone/>
              <a:defRPr sz="898"/>
            </a:lvl3pPr>
            <a:lvl4pPr marL="1026094" indent="0">
              <a:buNone/>
              <a:defRPr sz="748"/>
            </a:lvl4pPr>
            <a:lvl5pPr marL="1368125" indent="0">
              <a:buNone/>
              <a:defRPr sz="748"/>
            </a:lvl5pPr>
            <a:lvl6pPr marL="1710157" indent="0">
              <a:buNone/>
              <a:defRPr sz="748"/>
            </a:lvl6pPr>
            <a:lvl7pPr marL="2052188" indent="0">
              <a:buNone/>
              <a:defRPr sz="748"/>
            </a:lvl7pPr>
            <a:lvl8pPr marL="2394219" indent="0">
              <a:buNone/>
              <a:defRPr sz="748"/>
            </a:lvl8pPr>
            <a:lvl9pPr marL="2736251" indent="0">
              <a:buNone/>
              <a:defRPr sz="74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/>
              <a:t>30.06.2021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5416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/>
              <a:t>30.06.2021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61742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895260" y="364195"/>
            <a:ext cx="1474991" cy="579704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0288" y="364195"/>
            <a:ext cx="4339466" cy="57970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/>
              <a:t>30.06.2021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77660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041" y="1119505"/>
            <a:ext cx="5814457" cy="2381521"/>
          </a:xfrm>
        </p:spPr>
        <p:txBody>
          <a:bodyPr anchor="b"/>
          <a:lstStyle>
            <a:lvl1pPr algn="ctr">
              <a:defRPr sz="448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5067" y="3592866"/>
            <a:ext cx="5130404" cy="1651546"/>
          </a:xfrm>
        </p:spPr>
        <p:txBody>
          <a:bodyPr/>
          <a:lstStyle>
            <a:lvl1pPr marL="0" indent="0" algn="ctr">
              <a:buNone/>
              <a:defRPr sz="1795"/>
            </a:lvl1pPr>
            <a:lvl2pPr marL="342031" indent="0" algn="ctr">
              <a:buNone/>
              <a:defRPr sz="1496"/>
            </a:lvl2pPr>
            <a:lvl3pPr marL="684063" indent="0" algn="ctr">
              <a:buNone/>
              <a:defRPr sz="1347"/>
            </a:lvl3pPr>
            <a:lvl4pPr marL="1026094" indent="0" algn="ctr">
              <a:buNone/>
              <a:defRPr sz="1197"/>
            </a:lvl4pPr>
            <a:lvl5pPr marL="1368125" indent="0" algn="ctr">
              <a:buNone/>
              <a:defRPr sz="1197"/>
            </a:lvl5pPr>
            <a:lvl6pPr marL="1710157" indent="0" algn="ctr">
              <a:buNone/>
              <a:defRPr sz="1197"/>
            </a:lvl6pPr>
            <a:lvl7pPr marL="2052188" indent="0" algn="ctr">
              <a:buNone/>
              <a:defRPr sz="1197"/>
            </a:lvl7pPr>
            <a:lvl8pPr marL="2394219" indent="0" algn="ctr">
              <a:buNone/>
              <a:defRPr sz="1197"/>
            </a:lvl8pPr>
            <a:lvl9pPr marL="2736251" indent="0" algn="ctr">
              <a:buNone/>
              <a:defRPr sz="1197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4773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08326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1705386"/>
            <a:ext cx="5899964" cy="2845473"/>
          </a:xfrm>
        </p:spPr>
        <p:txBody>
          <a:bodyPr anchor="b"/>
          <a:lstStyle>
            <a:lvl1pPr>
              <a:defRPr sz="448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725" y="4577779"/>
            <a:ext cx="5899964" cy="1496367"/>
          </a:xfrm>
        </p:spPr>
        <p:txBody>
          <a:bodyPr/>
          <a:lstStyle>
            <a:lvl1pPr marL="0" indent="0">
              <a:buNone/>
              <a:defRPr sz="1795">
                <a:solidFill>
                  <a:schemeClr val="tx1"/>
                </a:solidFill>
              </a:defRPr>
            </a:lvl1pPr>
            <a:lvl2pPr marL="342031" indent="0">
              <a:buNone/>
              <a:defRPr sz="1496">
                <a:solidFill>
                  <a:schemeClr val="tx1">
                    <a:tint val="75000"/>
                  </a:schemeClr>
                </a:solidFill>
              </a:defRPr>
            </a:lvl2pPr>
            <a:lvl3pPr marL="684063" indent="0">
              <a:buNone/>
              <a:defRPr sz="1347">
                <a:solidFill>
                  <a:schemeClr val="tx1">
                    <a:tint val="75000"/>
                  </a:schemeClr>
                </a:solidFill>
              </a:defRPr>
            </a:lvl3pPr>
            <a:lvl4pPr marL="1026094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4pPr>
            <a:lvl5pPr marL="1368125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5pPr>
            <a:lvl6pPr marL="1710157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6pPr>
            <a:lvl7pPr marL="2052188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7pPr>
            <a:lvl8pPr marL="2394219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8pPr>
            <a:lvl9pPr marL="2736251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35636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0287" y="1820976"/>
            <a:ext cx="2907229" cy="43402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63022" y="1820976"/>
            <a:ext cx="2907229" cy="43402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9415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78" y="364197"/>
            <a:ext cx="5899964" cy="13221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179" y="1676882"/>
            <a:ext cx="2893868" cy="821814"/>
          </a:xfrm>
        </p:spPr>
        <p:txBody>
          <a:bodyPr anchor="b"/>
          <a:lstStyle>
            <a:lvl1pPr marL="0" indent="0">
              <a:buNone/>
              <a:defRPr sz="1795" b="1"/>
            </a:lvl1pPr>
            <a:lvl2pPr marL="342031" indent="0">
              <a:buNone/>
              <a:defRPr sz="1496" b="1"/>
            </a:lvl2pPr>
            <a:lvl3pPr marL="684063" indent="0">
              <a:buNone/>
              <a:defRPr sz="1347" b="1"/>
            </a:lvl3pPr>
            <a:lvl4pPr marL="1026094" indent="0">
              <a:buNone/>
              <a:defRPr sz="1197" b="1"/>
            </a:lvl4pPr>
            <a:lvl5pPr marL="1368125" indent="0">
              <a:buNone/>
              <a:defRPr sz="1197" b="1"/>
            </a:lvl5pPr>
            <a:lvl6pPr marL="1710157" indent="0">
              <a:buNone/>
              <a:defRPr sz="1197" b="1"/>
            </a:lvl6pPr>
            <a:lvl7pPr marL="2052188" indent="0">
              <a:buNone/>
              <a:defRPr sz="1197" b="1"/>
            </a:lvl7pPr>
            <a:lvl8pPr marL="2394219" indent="0">
              <a:buNone/>
              <a:defRPr sz="1197" b="1"/>
            </a:lvl8pPr>
            <a:lvl9pPr marL="2736251" indent="0">
              <a:buNone/>
              <a:defRPr sz="119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79" y="2498697"/>
            <a:ext cx="2893868" cy="367520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63023" y="1676882"/>
            <a:ext cx="2908120" cy="821814"/>
          </a:xfrm>
        </p:spPr>
        <p:txBody>
          <a:bodyPr anchor="b"/>
          <a:lstStyle>
            <a:lvl1pPr marL="0" indent="0">
              <a:buNone/>
              <a:defRPr sz="1795" b="1"/>
            </a:lvl1pPr>
            <a:lvl2pPr marL="342031" indent="0">
              <a:buNone/>
              <a:defRPr sz="1496" b="1"/>
            </a:lvl2pPr>
            <a:lvl3pPr marL="684063" indent="0">
              <a:buNone/>
              <a:defRPr sz="1347" b="1"/>
            </a:lvl3pPr>
            <a:lvl4pPr marL="1026094" indent="0">
              <a:buNone/>
              <a:defRPr sz="1197" b="1"/>
            </a:lvl4pPr>
            <a:lvl5pPr marL="1368125" indent="0">
              <a:buNone/>
              <a:defRPr sz="1197" b="1"/>
            </a:lvl5pPr>
            <a:lvl6pPr marL="1710157" indent="0">
              <a:buNone/>
              <a:defRPr sz="1197" b="1"/>
            </a:lvl6pPr>
            <a:lvl7pPr marL="2052188" indent="0">
              <a:buNone/>
              <a:defRPr sz="1197" b="1"/>
            </a:lvl7pPr>
            <a:lvl8pPr marL="2394219" indent="0">
              <a:buNone/>
              <a:defRPr sz="1197" b="1"/>
            </a:lvl8pPr>
            <a:lvl9pPr marL="2736251" indent="0">
              <a:buNone/>
              <a:defRPr sz="119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63023" y="2498697"/>
            <a:ext cx="2908120" cy="367520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0573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87159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311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78" y="456036"/>
            <a:ext cx="2206252" cy="1596126"/>
          </a:xfrm>
        </p:spPr>
        <p:txBody>
          <a:bodyPr anchor="b"/>
          <a:lstStyle>
            <a:lvl1pPr>
              <a:defRPr sz="239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8120" y="984912"/>
            <a:ext cx="3463022" cy="4861216"/>
          </a:xfrm>
        </p:spPr>
        <p:txBody>
          <a:bodyPr/>
          <a:lstStyle>
            <a:lvl1pPr>
              <a:defRPr sz="2394"/>
            </a:lvl1pPr>
            <a:lvl2pPr>
              <a:defRPr sz="2095"/>
            </a:lvl2pPr>
            <a:lvl3pPr>
              <a:defRPr sz="1795"/>
            </a:lvl3pPr>
            <a:lvl4pPr>
              <a:defRPr sz="1496"/>
            </a:lvl4pPr>
            <a:lvl5pPr>
              <a:defRPr sz="1496"/>
            </a:lvl5pPr>
            <a:lvl6pPr>
              <a:defRPr sz="1496"/>
            </a:lvl6pPr>
            <a:lvl7pPr>
              <a:defRPr sz="1496"/>
            </a:lvl7pPr>
            <a:lvl8pPr>
              <a:defRPr sz="1496"/>
            </a:lvl8pPr>
            <a:lvl9pPr>
              <a:defRPr sz="149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178" y="2052161"/>
            <a:ext cx="2206252" cy="3801883"/>
          </a:xfrm>
        </p:spPr>
        <p:txBody>
          <a:bodyPr/>
          <a:lstStyle>
            <a:lvl1pPr marL="0" indent="0">
              <a:buNone/>
              <a:defRPr sz="1197"/>
            </a:lvl1pPr>
            <a:lvl2pPr marL="342031" indent="0">
              <a:buNone/>
              <a:defRPr sz="1047"/>
            </a:lvl2pPr>
            <a:lvl3pPr marL="684063" indent="0">
              <a:buNone/>
              <a:defRPr sz="898"/>
            </a:lvl3pPr>
            <a:lvl4pPr marL="1026094" indent="0">
              <a:buNone/>
              <a:defRPr sz="748"/>
            </a:lvl4pPr>
            <a:lvl5pPr marL="1368125" indent="0">
              <a:buNone/>
              <a:defRPr sz="748"/>
            </a:lvl5pPr>
            <a:lvl6pPr marL="1710157" indent="0">
              <a:buNone/>
              <a:defRPr sz="748"/>
            </a:lvl6pPr>
            <a:lvl7pPr marL="2052188" indent="0">
              <a:buNone/>
              <a:defRPr sz="748"/>
            </a:lvl7pPr>
            <a:lvl8pPr marL="2394219" indent="0">
              <a:buNone/>
              <a:defRPr sz="748"/>
            </a:lvl8pPr>
            <a:lvl9pPr marL="2736251" indent="0">
              <a:buNone/>
              <a:defRPr sz="74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35070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78" y="456036"/>
            <a:ext cx="2206252" cy="1596126"/>
          </a:xfrm>
        </p:spPr>
        <p:txBody>
          <a:bodyPr anchor="b"/>
          <a:lstStyle>
            <a:lvl1pPr>
              <a:defRPr sz="239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08120" y="984912"/>
            <a:ext cx="3463022" cy="4861216"/>
          </a:xfrm>
        </p:spPr>
        <p:txBody>
          <a:bodyPr anchor="t"/>
          <a:lstStyle>
            <a:lvl1pPr marL="0" indent="0">
              <a:buNone/>
              <a:defRPr sz="2394"/>
            </a:lvl1pPr>
            <a:lvl2pPr marL="342031" indent="0">
              <a:buNone/>
              <a:defRPr sz="2095"/>
            </a:lvl2pPr>
            <a:lvl3pPr marL="684063" indent="0">
              <a:buNone/>
              <a:defRPr sz="1795"/>
            </a:lvl3pPr>
            <a:lvl4pPr marL="1026094" indent="0">
              <a:buNone/>
              <a:defRPr sz="1496"/>
            </a:lvl4pPr>
            <a:lvl5pPr marL="1368125" indent="0">
              <a:buNone/>
              <a:defRPr sz="1496"/>
            </a:lvl5pPr>
            <a:lvl6pPr marL="1710157" indent="0">
              <a:buNone/>
              <a:defRPr sz="1496"/>
            </a:lvl6pPr>
            <a:lvl7pPr marL="2052188" indent="0">
              <a:buNone/>
              <a:defRPr sz="1496"/>
            </a:lvl7pPr>
            <a:lvl8pPr marL="2394219" indent="0">
              <a:buNone/>
              <a:defRPr sz="1496"/>
            </a:lvl8pPr>
            <a:lvl9pPr marL="2736251" indent="0">
              <a:buNone/>
              <a:defRPr sz="1496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178" y="2052161"/>
            <a:ext cx="2206252" cy="3801883"/>
          </a:xfrm>
        </p:spPr>
        <p:txBody>
          <a:bodyPr/>
          <a:lstStyle>
            <a:lvl1pPr marL="0" indent="0">
              <a:buNone/>
              <a:defRPr sz="1197"/>
            </a:lvl1pPr>
            <a:lvl2pPr marL="342031" indent="0">
              <a:buNone/>
              <a:defRPr sz="1047"/>
            </a:lvl2pPr>
            <a:lvl3pPr marL="684063" indent="0">
              <a:buNone/>
              <a:defRPr sz="898"/>
            </a:lvl3pPr>
            <a:lvl4pPr marL="1026094" indent="0">
              <a:buNone/>
              <a:defRPr sz="748"/>
            </a:lvl4pPr>
            <a:lvl5pPr marL="1368125" indent="0">
              <a:buNone/>
              <a:defRPr sz="748"/>
            </a:lvl5pPr>
            <a:lvl6pPr marL="1710157" indent="0">
              <a:buNone/>
              <a:defRPr sz="748"/>
            </a:lvl6pPr>
            <a:lvl7pPr marL="2052188" indent="0">
              <a:buNone/>
              <a:defRPr sz="748"/>
            </a:lvl7pPr>
            <a:lvl8pPr marL="2394219" indent="0">
              <a:buNone/>
              <a:defRPr sz="748"/>
            </a:lvl8pPr>
            <a:lvl9pPr marL="2736251" indent="0">
              <a:buNone/>
              <a:defRPr sz="74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47909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782035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895260" y="364195"/>
            <a:ext cx="1474991" cy="579704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0288" y="364195"/>
            <a:ext cx="4339466" cy="57970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56097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3041" y="1119505"/>
            <a:ext cx="5814457" cy="2381521"/>
          </a:xfrm>
        </p:spPr>
        <p:txBody>
          <a:bodyPr anchor="b"/>
          <a:lstStyle>
            <a:lvl1pPr algn="ctr">
              <a:defRPr sz="448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5067" y="3592866"/>
            <a:ext cx="5130404" cy="1651546"/>
          </a:xfrm>
        </p:spPr>
        <p:txBody>
          <a:bodyPr/>
          <a:lstStyle>
            <a:lvl1pPr marL="0" indent="0" algn="ctr">
              <a:buNone/>
              <a:defRPr sz="1795"/>
            </a:lvl1pPr>
            <a:lvl2pPr marL="342031" indent="0" algn="ctr">
              <a:buNone/>
              <a:defRPr sz="1496"/>
            </a:lvl2pPr>
            <a:lvl3pPr marL="684063" indent="0" algn="ctr">
              <a:buNone/>
              <a:defRPr sz="1347"/>
            </a:lvl3pPr>
            <a:lvl4pPr marL="1026094" indent="0" algn="ctr">
              <a:buNone/>
              <a:defRPr sz="1197"/>
            </a:lvl4pPr>
            <a:lvl5pPr marL="1368125" indent="0" algn="ctr">
              <a:buNone/>
              <a:defRPr sz="1197"/>
            </a:lvl5pPr>
            <a:lvl6pPr marL="1710157" indent="0" algn="ctr">
              <a:buNone/>
              <a:defRPr sz="1197"/>
            </a:lvl6pPr>
            <a:lvl7pPr marL="2052188" indent="0" algn="ctr">
              <a:buNone/>
              <a:defRPr sz="1197"/>
            </a:lvl7pPr>
            <a:lvl8pPr marL="2394219" indent="0" algn="ctr">
              <a:buNone/>
              <a:defRPr sz="1197"/>
            </a:lvl8pPr>
            <a:lvl9pPr marL="2736251" indent="0" algn="ctr">
              <a:buNone/>
              <a:defRPr sz="1197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04096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080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6725" y="1705386"/>
            <a:ext cx="5899964" cy="2845473"/>
          </a:xfrm>
        </p:spPr>
        <p:txBody>
          <a:bodyPr anchor="b"/>
          <a:lstStyle>
            <a:lvl1pPr>
              <a:defRPr sz="4489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6725" y="4577779"/>
            <a:ext cx="5899964" cy="1496367"/>
          </a:xfrm>
        </p:spPr>
        <p:txBody>
          <a:bodyPr/>
          <a:lstStyle>
            <a:lvl1pPr marL="0" indent="0">
              <a:buNone/>
              <a:defRPr sz="1795">
                <a:solidFill>
                  <a:schemeClr val="tx1"/>
                </a:solidFill>
              </a:defRPr>
            </a:lvl1pPr>
            <a:lvl2pPr marL="342031" indent="0">
              <a:buNone/>
              <a:defRPr sz="1496">
                <a:solidFill>
                  <a:schemeClr val="tx1">
                    <a:tint val="75000"/>
                  </a:schemeClr>
                </a:solidFill>
              </a:defRPr>
            </a:lvl2pPr>
            <a:lvl3pPr marL="684063" indent="0">
              <a:buNone/>
              <a:defRPr sz="1347">
                <a:solidFill>
                  <a:schemeClr val="tx1">
                    <a:tint val="75000"/>
                  </a:schemeClr>
                </a:solidFill>
              </a:defRPr>
            </a:lvl3pPr>
            <a:lvl4pPr marL="1026094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4pPr>
            <a:lvl5pPr marL="1368125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5pPr>
            <a:lvl6pPr marL="1710157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6pPr>
            <a:lvl7pPr marL="2052188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7pPr>
            <a:lvl8pPr marL="2394219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8pPr>
            <a:lvl9pPr marL="2736251" indent="0">
              <a:buNone/>
              <a:defRPr sz="119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53368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0287" y="1820976"/>
            <a:ext cx="2907229" cy="43402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63022" y="1820976"/>
            <a:ext cx="2907229" cy="43402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991016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78" y="364197"/>
            <a:ext cx="5899964" cy="13221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179" y="1676882"/>
            <a:ext cx="2893868" cy="821814"/>
          </a:xfrm>
        </p:spPr>
        <p:txBody>
          <a:bodyPr anchor="b"/>
          <a:lstStyle>
            <a:lvl1pPr marL="0" indent="0">
              <a:buNone/>
              <a:defRPr sz="1795" b="1"/>
            </a:lvl1pPr>
            <a:lvl2pPr marL="342031" indent="0">
              <a:buNone/>
              <a:defRPr sz="1496" b="1"/>
            </a:lvl2pPr>
            <a:lvl3pPr marL="684063" indent="0">
              <a:buNone/>
              <a:defRPr sz="1347" b="1"/>
            </a:lvl3pPr>
            <a:lvl4pPr marL="1026094" indent="0">
              <a:buNone/>
              <a:defRPr sz="1197" b="1"/>
            </a:lvl4pPr>
            <a:lvl5pPr marL="1368125" indent="0">
              <a:buNone/>
              <a:defRPr sz="1197" b="1"/>
            </a:lvl5pPr>
            <a:lvl6pPr marL="1710157" indent="0">
              <a:buNone/>
              <a:defRPr sz="1197" b="1"/>
            </a:lvl6pPr>
            <a:lvl7pPr marL="2052188" indent="0">
              <a:buNone/>
              <a:defRPr sz="1197" b="1"/>
            </a:lvl7pPr>
            <a:lvl8pPr marL="2394219" indent="0">
              <a:buNone/>
              <a:defRPr sz="1197" b="1"/>
            </a:lvl8pPr>
            <a:lvl9pPr marL="2736251" indent="0">
              <a:buNone/>
              <a:defRPr sz="119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1179" y="2498697"/>
            <a:ext cx="2893868" cy="367520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63023" y="1676882"/>
            <a:ext cx="2908120" cy="821814"/>
          </a:xfrm>
        </p:spPr>
        <p:txBody>
          <a:bodyPr anchor="b"/>
          <a:lstStyle>
            <a:lvl1pPr marL="0" indent="0">
              <a:buNone/>
              <a:defRPr sz="1795" b="1"/>
            </a:lvl1pPr>
            <a:lvl2pPr marL="342031" indent="0">
              <a:buNone/>
              <a:defRPr sz="1496" b="1"/>
            </a:lvl2pPr>
            <a:lvl3pPr marL="684063" indent="0">
              <a:buNone/>
              <a:defRPr sz="1347" b="1"/>
            </a:lvl3pPr>
            <a:lvl4pPr marL="1026094" indent="0">
              <a:buNone/>
              <a:defRPr sz="1197" b="1"/>
            </a:lvl4pPr>
            <a:lvl5pPr marL="1368125" indent="0">
              <a:buNone/>
              <a:defRPr sz="1197" b="1"/>
            </a:lvl5pPr>
            <a:lvl6pPr marL="1710157" indent="0">
              <a:buNone/>
              <a:defRPr sz="1197" b="1"/>
            </a:lvl6pPr>
            <a:lvl7pPr marL="2052188" indent="0">
              <a:buNone/>
              <a:defRPr sz="1197" b="1"/>
            </a:lvl7pPr>
            <a:lvl8pPr marL="2394219" indent="0">
              <a:buNone/>
              <a:defRPr sz="1197" b="1"/>
            </a:lvl8pPr>
            <a:lvl9pPr marL="2736251" indent="0">
              <a:buNone/>
              <a:defRPr sz="1197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63023" y="2498697"/>
            <a:ext cx="2908120" cy="367520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371905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09984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6875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78" y="456036"/>
            <a:ext cx="2206252" cy="1596126"/>
          </a:xfrm>
        </p:spPr>
        <p:txBody>
          <a:bodyPr anchor="b"/>
          <a:lstStyle>
            <a:lvl1pPr>
              <a:defRPr sz="239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08120" y="984912"/>
            <a:ext cx="3463022" cy="4861216"/>
          </a:xfrm>
        </p:spPr>
        <p:txBody>
          <a:bodyPr/>
          <a:lstStyle>
            <a:lvl1pPr>
              <a:defRPr sz="2394"/>
            </a:lvl1pPr>
            <a:lvl2pPr>
              <a:defRPr sz="2095"/>
            </a:lvl2pPr>
            <a:lvl3pPr>
              <a:defRPr sz="1795"/>
            </a:lvl3pPr>
            <a:lvl4pPr>
              <a:defRPr sz="1496"/>
            </a:lvl4pPr>
            <a:lvl5pPr>
              <a:defRPr sz="1496"/>
            </a:lvl5pPr>
            <a:lvl6pPr>
              <a:defRPr sz="1496"/>
            </a:lvl6pPr>
            <a:lvl7pPr>
              <a:defRPr sz="1496"/>
            </a:lvl7pPr>
            <a:lvl8pPr>
              <a:defRPr sz="1496"/>
            </a:lvl8pPr>
            <a:lvl9pPr>
              <a:defRPr sz="1496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178" y="2052161"/>
            <a:ext cx="2206252" cy="3801883"/>
          </a:xfrm>
        </p:spPr>
        <p:txBody>
          <a:bodyPr/>
          <a:lstStyle>
            <a:lvl1pPr marL="0" indent="0">
              <a:buNone/>
              <a:defRPr sz="1197"/>
            </a:lvl1pPr>
            <a:lvl2pPr marL="342031" indent="0">
              <a:buNone/>
              <a:defRPr sz="1047"/>
            </a:lvl2pPr>
            <a:lvl3pPr marL="684063" indent="0">
              <a:buNone/>
              <a:defRPr sz="898"/>
            </a:lvl3pPr>
            <a:lvl4pPr marL="1026094" indent="0">
              <a:buNone/>
              <a:defRPr sz="748"/>
            </a:lvl4pPr>
            <a:lvl5pPr marL="1368125" indent="0">
              <a:buNone/>
              <a:defRPr sz="748"/>
            </a:lvl5pPr>
            <a:lvl6pPr marL="1710157" indent="0">
              <a:buNone/>
              <a:defRPr sz="748"/>
            </a:lvl6pPr>
            <a:lvl7pPr marL="2052188" indent="0">
              <a:buNone/>
              <a:defRPr sz="748"/>
            </a:lvl7pPr>
            <a:lvl8pPr marL="2394219" indent="0">
              <a:buNone/>
              <a:defRPr sz="748"/>
            </a:lvl8pPr>
            <a:lvl9pPr marL="2736251" indent="0">
              <a:buNone/>
              <a:defRPr sz="74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8183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78" y="456036"/>
            <a:ext cx="2206252" cy="1596126"/>
          </a:xfrm>
        </p:spPr>
        <p:txBody>
          <a:bodyPr anchor="b"/>
          <a:lstStyle>
            <a:lvl1pPr>
              <a:defRPr sz="239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08120" y="984912"/>
            <a:ext cx="3463022" cy="4861216"/>
          </a:xfrm>
        </p:spPr>
        <p:txBody>
          <a:bodyPr anchor="t"/>
          <a:lstStyle>
            <a:lvl1pPr marL="0" indent="0">
              <a:buNone/>
              <a:defRPr sz="2394"/>
            </a:lvl1pPr>
            <a:lvl2pPr marL="342031" indent="0">
              <a:buNone/>
              <a:defRPr sz="2095"/>
            </a:lvl2pPr>
            <a:lvl3pPr marL="684063" indent="0">
              <a:buNone/>
              <a:defRPr sz="1795"/>
            </a:lvl3pPr>
            <a:lvl4pPr marL="1026094" indent="0">
              <a:buNone/>
              <a:defRPr sz="1496"/>
            </a:lvl4pPr>
            <a:lvl5pPr marL="1368125" indent="0">
              <a:buNone/>
              <a:defRPr sz="1496"/>
            </a:lvl5pPr>
            <a:lvl6pPr marL="1710157" indent="0">
              <a:buNone/>
              <a:defRPr sz="1496"/>
            </a:lvl6pPr>
            <a:lvl7pPr marL="2052188" indent="0">
              <a:buNone/>
              <a:defRPr sz="1496"/>
            </a:lvl7pPr>
            <a:lvl8pPr marL="2394219" indent="0">
              <a:buNone/>
              <a:defRPr sz="1496"/>
            </a:lvl8pPr>
            <a:lvl9pPr marL="2736251" indent="0">
              <a:buNone/>
              <a:defRPr sz="1496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1178" y="2052161"/>
            <a:ext cx="2206252" cy="3801883"/>
          </a:xfrm>
        </p:spPr>
        <p:txBody>
          <a:bodyPr/>
          <a:lstStyle>
            <a:lvl1pPr marL="0" indent="0">
              <a:buNone/>
              <a:defRPr sz="1197"/>
            </a:lvl1pPr>
            <a:lvl2pPr marL="342031" indent="0">
              <a:buNone/>
              <a:defRPr sz="1047"/>
            </a:lvl2pPr>
            <a:lvl3pPr marL="684063" indent="0">
              <a:buNone/>
              <a:defRPr sz="898"/>
            </a:lvl3pPr>
            <a:lvl4pPr marL="1026094" indent="0">
              <a:buNone/>
              <a:defRPr sz="748"/>
            </a:lvl4pPr>
            <a:lvl5pPr marL="1368125" indent="0">
              <a:buNone/>
              <a:defRPr sz="748"/>
            </a:lvl5pPr>
            <a:lvl6pPr marL="1710157" indent="0">
              <a:buNone/>
              <a:defRPr sz="748"/>
            </a:lvl6pPr>
            <a:lvl7pPr marL="2052188" indent="0">
              <a:buNone/>
              <a:defRPr sz="748"/>
            </a:lvl7pPr>
            <a:lvl8pPr marL="2394219" indent="0">
              <a:buNone/>
              <a:defRPr sz="748"/>
            </a:lvl8pPr>
            <a:lvl9pPr marL="2736251" indent="0">
              <a:buNone/>
              <a:defRPr sz="748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757542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70283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895260" y="364195"/>
            <a:ext cx="1474991" cy="579704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0288" y="364195"/>
            <a:ext cx="4339466" cy="579704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2E992-750B-4BC3-B3E9-EC3B3B85DD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07112E-87DF-4D80-A71D-2B1109E324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77729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0287" y="364197"/>
            <a:ext cx="5899964" cy="1322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287" y="1820976"/>
            <a:ext cx="5899964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0287" y="6340167"/>
            <a:ext cx="1539121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2E992-750B-4BC3-B3E9-EC3B3B85DD66}" type="datetimeFigureOut">
              <a:rPr lang="ru-RU" smtClean="0"/>
              <a:t>30.06.2021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65928" y="6340167"/>
            <a:ext cx="2308682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31130" y="6340167"/>
            <a:ext cx="1539121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7112E-87DF-4D80-A71D-2B1109E324E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27128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4063" rtl="0" eaLnBrk="1" latinLnBrk="0" hangingPunct="1">
        <a:lnSpc>
          <a:spcPct val="90000"/>
        </a:lnSpc>
        <a:spcBef>
          <a:spcPct val="0"/>
        </a:spcBef>
        <a:buNone/>
        <a:defRPr sz="32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016" indent="-171016" algn="l" defTabSz="684063" rtl="0" eaLnBrk="1" latinLnBrk="0" hangingPunct="1">
        <a:lnSpc>
          <a:spcPct val="90000"/>
        </a:lnSpc>
        <a:spcBef>
          <a:spcPts val="748"/>
        </a:spcBef>
        <a:buFont typeface="Arial" panose="020B0604020202020204" pitchFamily="34" charset="0"/>
        <a:buChar char="•"/>
        <a:defRPr sz="2095" kern="1200">
          <a:solidFill>
            <a:schemeClr val="tx1"/>
          </a:solidFill>
          <a:latin typeface="+mn-lt"/>
          <a:ea typeface="+mn-ea"/>
          <a:cs typeface="+mn-cs"/>
        </a:defRPr>
      </a:lvl1pPr>
      <a:lvl2pPr marL="513047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855078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496" kern="1200">
          <a:solidFill>
            <a:schemeClr val="tx1"/>
          </a:solidFill>
          <a:latin typeface="+mn-lt"/>
          <a:ea typeface="+mn-ea"/>
          <a:cs typeface="+mn-cs"/>
        </a:defRPr>
      </a:lvl3pPr>
      <a:lvl4pPr marL="1197110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4pPr>
      <a:lvl5pPr marL="1539141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5pPr>
      <a:lvl6pPr marL="1881172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6pPr>
      <a:lvl7pPr marL="2223204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7pPr>
      <a:lvl8pPr marL="2565235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8pPr>
      <a:lvl9pPr marL="2907266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1pPr>
      <a:lvl2pPr marL="342031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2pPr>
      <a:lvl3pPr marL="684063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3pPr>
      <a:lvl4pPr marL="1026094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4pPr>
      <a:lvl5pPr marL="1368125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5pPr>
      <a:lvl6pPr marL="1710157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6pPr>
      <a:lvl7pPr marL="2052188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7pPr>
      <a:lvl8pPr marL="2394219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8pPr>
      <a:lvl9pPr marL="2736251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0287" y="364197"/>
            <a:ext cx="5899964" cy="1322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287" y="1820976"/>
            <a:ext cx="5899964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0287" y="6340167"/>
            <a:ext cx="1539121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2E992-750B-4BC3-B3E9-EC3B3B85DD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65928" y="6340167"/>
            <a:ext cx="2308682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31130" y="6340167"/>
            <a:ext cx="1539121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7112E-87DF-4D80-A71D-2B1109E324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4315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4063" rtl="0" eaLnBrk="1" latinLnBrk="0" hangingPunct="1">
        <a:lnSpc>
          <a:spcPct val="90000"/>
        </a:lnSpc>
        <a:spcBef>
          <a:spcPct val="0"/>
        </a:spcBef>
        <a:buNone/>
        <a:defRPr sz="32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016" indent="-171016" algn="l" defTabSz="684063" rtl="0" eaLnBrk="1" latinLnBrk="0" hangingPunct="1">
        <a:lnSpc>
          <a:spcPct val="90000"/>
        </a:lnSpc>
        <a:spcBef>
          <a:spcPts val="748"/>
        </a:spcBef>
        <a:buFont typeface="Arial" panose="020B0604020202020204" pitchFamily="34" charset="0"/>
        <a:buChar char="•"/>
        <a:defRPr sz="2095" kern="1200">
          <a:solidFill>
            <a:schemeClr val="tx1"/>
          </a:solidFill>
          <a:latin typeface="+mn-lt"/>
          <a:ea typeface="+mn-ea"/>
          <a:cs typeface="+mn-cs"/>
        </a:defRPr>
      </a:lvl1pPr>
      <a:lvl2pPr marL="513047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855078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496" kern="1200">
          <a:solidFill>
            <a:schemeClr val="tx1"/>
          </a:solidFill>
          <a:latin typeface="+mn-lt"/>
          <a:ea typeface="+mn-ea"/>
          <a:cs typeface="+mn-cs"/>
        </a:defRPr>
      </a:lvl3pPr>
      <a:lvl4pPr marL="1197110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4pPr>
      <a:lvl5pPr marL="1539141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5pPr>
      <a:lvl6pPr marL="1881172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6pPr>
      <a:lvl7pPr marL="2223204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7pPr>
      <a:lvl8pPr marL="2565235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8pPr>
      <a:lvl9pPr marL="2907266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1pPr>
      <a:lvl2pPr marL="342031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2pPr>
      <a:lvl3pPr marL="684063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3pPr>
      <a:lvl4pPr marL="1026094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4pPr>
      <a:lvl5pPr marL="1368125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5pPr>
      <a:lvl6pPr marL="1710157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6pPr>
      <a:lvl7pPr marL="2052188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7pPr>
      <a:lvl8pPr marL="2394219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8pPr>
      <a:lvl9pPr marL="2736251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0287" y="364197"/>
            <a:ext cx="5899964" cy="1322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0287" y="1820976"/>
            <a:ext cx="5899964" cy="43402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0287" y="6340167"/>
            <a:ext cx="1539121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D2E992-750B-4BC3-B3E9-EC3B3B85DD6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30.06.2021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65928" y="6340167"/>
            <a:ext cx="2308682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31130" y="6340167"/>
            <a:ext cx="1539121" cy="36419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9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07112E-87DF-4D80-A71D-2B1109E324E7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5640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4063" rtl="0" eaLnBrk="1" latinLnBrk="0" hangingPunct="1">
        <a:lnSpc>
          <a:spcPct val="90000"/>
        </a:lnSpc>
        <a:spcBef>
          <a:spcPct val="0"/>
        </a:spcBef>
        <a:buNone/>
        <a:defRPr sz="329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016" indent="-171016" algn="l" defTabSz="684063" rtl="0" eaLnBrk="1" latinLnBrk="0" hangingPunct="1">
        <a:lnSpc>
          <a:spcPct val="90000"/>
        </a:lnSpc>
        <a:spcBef>
          <a:spcPts val="748"/>
        </a:spcBef>
        <a:buFont typeface="Arial" panose="020B0604020202020204" pitchFamily="34" charset="0"/>
        <a:buChar char="•"/>
        <a:defRPr sz="2095" kern="1200">
          <a:solidFill>
            <a:schemeClr val="tx1"/>
          </a:solidFill>
          <a:latin typeface="+mn-lt"/>
          <a:ea typeface="+mn-ea"/>
          <a:cs typeface="+mn-cs"/>
        </a:defRPr>
      </a:lvl1pPr>
      <a:lvl2pPr marL="513047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855078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496" kern="1200">
          <a:solidFill>
            <a:schemeClr val="tx1"/>
          </a:solidFill>
          <a:latin typeface="+mn-lt"/>
          <a:ea typeface="+mn-ea"/>
          <a:cs typeface="+mn-cs"/>
        </a:defRPr>
      </a:lvl3pPr>
      <a:lvl4pPr marL="1197110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4pPr>
      <a:lvl5pPr marL="1539141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5pPr>
      <a:lvl6pPr marL="1881172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6pPr>
      <a:lvl7pPr marL="2223204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7pPr>
      <a:lvl8pPr marL="2565235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8pPr>
      <a:lvl9pPr marL="2907266" indent="-171016" algn="l" defTabSz="684063" rtl="0" eaLnBrk="1" latinLnBrk="0" hangingPunct="1">
        <a:lnSpc>
          <a:spcPct val="90000"/>
        </a:lnSpc>
        <a:spcBef>
          <a:spcPts val="374"/>
        </a:spcBef>
        <a:buFont typeface="Arial" panose="020B0604020202020204" pitchFamily="34" charset="0"/>
        <a:buChar char="•"/>
        <a:defRPr sz="134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1pPr>
      <a:lvl2pPr marL="342031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2pPr>
      <a:lvl3pPr marL="684063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3pPr>
      <a:lvl4pPr marL="1026094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4pPr>
      <a:lvl5pPr marL="1368125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5pPr>
      <a:lvl6pPr marL="1710157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6pPr>
      <a:lvl7pPr marL="2052188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7pPr>
      <a:lvl8pPr marL="2394219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8pPr>
      <a:lvl9pPr marL="2736251" algn="l" defTabSz="684063" rtl="0" eaLnBrk="1" latinLnBrk="0" hangingPunct="1">
        <a:defRPr sz="134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hyperlink" Target="http://cdk-gubkin.ru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7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.png"/><Relationship Id="rId7" Type="http://schemas.microsoft.com/office/2007/relationships/hdphoto" Target="../media/hdphoto7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microsoft.com/office/2007/relationships/hdphoto" Target="../media/hdphoto1.wdp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13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0.wdp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1.wdp"/><Relationship Id="rId5" Type="http://schemas.openxmlformats.org/officeDocument/2006/relationships/image" Target="../media/image17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2.wdp"/><Relationship Id="rId5" Type="http://schemas.openxmlformats.org/officeDocument/2006/relationships/image" Target="../media/image18.pn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8.xml"/><Relationship Id="rId6" Type="http://schemas.microsoft.com/office/2007/relationships/hdphoto" Target="../media/hdphoto13.wdp"/><Relationship Id="rId5" Type="http://schemas.openxmlformats.org/officeDocument/2006/relationships/image" Target="../media/image20.pn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9.xml"/><Relationship Id="rId6" Type="http://schemas.microsoft.com/office/2007/relationships/hdphoto" Target="../media/hdphoto14.wdp"/><Relationship Id="rId5" Type="http://schemas.openxmlformats.org/officeDocument/2006/relationships/image" Target="../media/image21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1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microsoft.com/office/2007/relationships/hdphoto" Target="../media/hdphoto1.wdp"/><Relationship Id="rId9" Type="http://schemas.microsoft.com/office/2007/relationships/hdphoto" Target="../media/hdphoto15.wdp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7.wdp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12" Type="http://schemas.microsoft.com/office/2007/relationships/hdphoto" Target="../media/hdphoto19.wd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microsoft.com/office/2007/relationships/hdphoto" Target="../media/hdphoto16.wdp"/><Relationship Id="rId11" Type="http://schemas.openxmlformats.org/officeDocument/2006/relationships/image" Target="../media/image29.png"/><Relationship Id="rId5" Type="http://schemas.openxmlformats.org/officeDocument/2006/relationships/image" Target="../media/image26.png"/><Relationship Id="rId10" Type="http://schemas.microsoft.com/office/2007/relationships/hdphoto" Target="../media/hdphoto18.wdp"/><Relationship Id="rId4" Type="http://schemas.microsoft.com/office/2007/relationships/hdphoto" Target="../media/hdphoto1.wdp"/><Relationship Id="rId9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2404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l="-39000" r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63347" y="0"/>
            <a:ext cx="61690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cap="all" dirty="0">
                <a:solidFill>
                  <a:schemeClr val="bg1"/>
                </a:solidFill>
              </a:rPr>
              <a:t>Я думаю, что с </a:t>
            </a:r>
            <a:r>
              <a:rPr lang="ru-RU" sz="2400" b="1" cap="all" dirty="0" smtClean="0">
                <a:solidFill>
                  <a:schemeClr val="bg1"/>
                </a:solidFill>
              </a:rPr>
              <a:t>ребенком</a:t>
            </a:r>
          </a:p>
          <a:p>
            <a:pPr algn="r"/>
            <a:r>
              <a:rPr lang="ru-RU" sz="2400" b="1" cap="all" dirty="0" smtClean="0">
                <a:solidFill>
                  <a:schemeClr val="bg1"/>
                </a:solidFill>
              </a:rPr>
              <a:t>что-то </a:t>
            </a:r>
            <a:r>
              <a:rPr lang="ru-RU" sz="2400" b="1" cap="all" dirty="0">
                <a:solidFill>
                  <a:schemeClr val="bg1"/>
                </a:solidFill>
              </a:rPr>
              <a:t>не так: </a:t>
            </a:r>
            <a:r>
              <a:rPr lang="ru-RU" b="1" cap="all" dirty="0">
                <a:solidFill>
                  <a:schemeClr val="bg1"/>
                </a:solidFill>
              </a:rPr>
              <a:t>куда </a:t>
            </a:r>
            <a:r>
              <a:rPr lang="ru-RU" b="1" cap="all" dirty="0" smtClean="0">
                <a:solidFill>
                  <a:schemeClr val="bg1"/>
                </a:solidFill>
              </a:rPr>
              <a:t>обратиться?</a:t>
            </a:r>
            <a:endParaRPr lang="ru-RU" b="1" cap="all" dirty="0">
              <a:solidFill>
                <a:schemeClr val="bg1"/>
              </a:solidFill>
            </a:endParaRPr>
          </a:p>
        </p:txBody>
      </p:sp>
      <p:pic>
        <p:nvPicPr>
          <p:cNvPr id="4" name="Picture 2" descr="Милый маленький мальчик и девочка-студенты вместе читают книгу | Премиум  векторы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744" b="96486" l="9744" r="47764">
                        <a14:foregroundMark x1="20607" y1="33546" x2="21565" y2="40895"/>
                        <a14:foregroundMark x1="35144" y1="32907" x2="34185" y2="42492"/>
                        <a14:foregroundMark x1="17093" y1="77636" x2="36262" y2="81789"/>
                        <a14:foregroundMark x1="27955" y1="72684" x2="29233" y2="77316"/>
                        <a14:foregroundMark x1="25399" y1="79872" x2="19489" y2="833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23" t="12869" r="54396" b="12883"/>
          <a:stretch/>
        </p:blipFill>
        <p:spPr bwMode="auto">
          <a:xfrm>
            <a:off x="225114" y="0"/>
            <a:ext cx="702505" cy="1461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0" y="2043659"/>
            <a:ext cx="6740658" cy="4310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этап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ru-RU" sz="16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проводится оценка </a:t>
            </a:r>
            <a:r>
              <a:rPr lang="ru-RU" sz="16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нервно-психического развития детей, анкетирование, </a:t>
            </a:r>
            <a:r>
              <a:rPr lang="ru-RU" sz="16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предварительная диагностика</a:t>
            </a:r>
            <a:r>
              <a:rPr lang="en-US" sz="16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участковыми педиатрами.</a:t>
            </a:r>
            <a:endParaRPr lang="ru-RU" sz="1600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этап:</a:t>
            </a:r>
            <a:r>
              <a:rPr lang="ru-RU" sz="16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направляются дети </a:t>
            </a:r>
            <a:r>
              <a:rPr lang="ru-RU" sz="16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 </a:t>
            </a:r>
            <a:r>
              <a:rPr lang="ru-RU" sz="16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врачу-неврологу</a:t>
            </a:r>
            <a:r>
              <a:rPr lang="ru-RU" sz="16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медицинскому психологу, врачу-психиатру. </a:t>
            </a:r>
          </a:p>
          <a:p>
            <a:pPr indent="450215" algn="just">
              <a:spcAft>
                <a:spcPts val="0"/>
              </a:spcAft>
            </a:pP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Первичный диспансерный осмотр ребенка врачом-психиатром проводится в возрасте двух 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лет.</a:t>
            </a:r>
            <a:endParaRPr lang="ru-RU" sz="1400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en-US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III</a:t>
            </a:r>
            <a:r>
              <a:rPr lang="ru-RU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этап: </a:t>
            </a:r>
            <a:r>
              <a:rPr lang="ru-RU" sz="16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осуществляется </a:t>
            </a:r>
            <a:r>
              <a:rPr lang="ru-RU" sz="16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проведение необходимых инструментальных обследований (МРТ головного мозга, ЭЭГ) на базе медицинских организаций </a:t>
            </a:r>
            <a:r>
              <a:rPr lang="ru-RU" sz="16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области при наличии показаний.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1600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Дополнительно</a:t>
            </a:r>
            <a:r>
              <a:rPr lang="ru-RU" sz="16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за психолого-педагогической помощью можно обратиться: к специалистам служб ранней </a:t>
            </a:r>
            <a:r>
              <a:rPr lang="ru-RU" sz="16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помощи, Консультационных центров, </a:t>
            </a:r>
            <a:r>
              <a:rPr lang="ru-RU" sz="16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психологу в детском саду </a:t>
            </a:r>
            <a:r>
              <a:rPr lang="ru-RU" sz="16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 </a:t>
            </a:r>
            <a:r>
              <a:rPr lang="ru-RU" sz="16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образовательной организации в которой обучается ребенок, или к специалистам Центров психолого-медико-социального сопровождения и </a:t>
            </a:r>
            <a:r>
              <a:rPr lang="ru-RU" sz="16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помощи г</a:t>
            </a:r>
            <a:r>
              <a:rPr lang="ru-RU" sz="16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Белгород, </a:t>
            </a:r>
            <a:r>
              <a:rPr lang="ru-RU" sz="16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ru-RU" sz="16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Старый Оскол или г. Губкин.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-371192" y="1062236"/>
            <a:ext cx="7111850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В </a:t>
            </a:r>
            <a:r>
              <a:rPr lang="ru-RU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медицинскую организацию к врачу-педиатру участковому/врачу общей семейной практики по месту </a:t>
            </a:r>
            <a:r>
              <a:rPr lang="ru-RU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жительства:</a:t>
            </a:r>
            <a:endParaRPr lang="ru-RU" b="1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31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2404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l="-39000" r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5879" y="0"/>
            <a:ext cx="607099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cap="all" dirty="0">
                <a:solidFill>
                  <a:schemeClr val="bg1"/>
                </a:solidFill>
              </a:rPr>
              <a:t>Поставлен диагноз: </a:t>
            </a:r>
            <a:r>
              <a:rPr lang="ru-RU" b="1" cap="all" dirty="0">
                <a:solidFill>
                  <a:schemeClr val="bg1"/>
                </a:solidFill>
              </a:rPr>
              <a:t>куда </a:t>
            </a:r>
            <a:r>
              <a:rPr lang="ru-RU" b="1" cap="all" dirty="0" smtClean="0">
                <a:solidFill>
                  <a:schemeClr val="bg1"/>
                </a:solidFill>
              </a:rPr>
              <a:t>необходимо </a:t>
            </a:r>
            <a:r>
              <a:rPr lang="ru-RU" b="1" cap="all" dirty="0">
                <a:solidFill>
                  <a:schemeClr val="bg1"/>
                </a:solidFill>
              </a:rPr>
              <a:t>обратиться в первую очередь?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45442" r="98738">
                        <a14:foregroundMark x1="78541" y1="22119" x2="73212" y2="37219"/>
                        <a14:foregroundMark x1="72370" y1="41589" x2="69004" y2="77748"/>
                        <a14:foregroundMark x1="65217" y1="95629" x2="65217" y2="99603"/>
                        <a14:foregroundMark x1="72090" y1="75629" x2="55680" y2="71126"/>
                        <a14:foregroundMark x1="84993" y1="27285" x2="72370" y2="31921"/>
                        <a14:backgroundMark x1="69425" y1="76954" x2="69425" y2="81325"/>
                        <a14:backgroundMark x1="69986" y1="78543" x2="68443" y2="77219"/>
                        <a14:backgroundMark x1="69846" y1="76954" x2="68443" y2="76424"/>
                        <a14:backgroundMark x1="56241" y1="65563" x2="56241" y2="6834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418974" y="-52437"/>
            <a:ext cx="1494185" cy="158220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-81481" y="1184031"/>
            <a:ext cx="6840538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Первоначально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к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врачу-психиатру по месту 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жительства.</a:t>
            </a:r>
          </a:p>
          <a:p>
            <a:pPr marL="457200" indent="449580" algn="just">
              <a:lnSpc>
                <a:spcPct val="107000"/>
              </a:lnSpc>
              <a:spcAft>
                <a:spcPts val="0"/>
              </a:spcAft>
            </a:pPr>
            <a:endParaRPr lang="ru-RU" b="1" dirty="0" smtClean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373817" y="1869090"/>
            <a:ext cx="7132874" cy="12777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необходимости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- к ответственному специалисту медицинской организации по месту жительства по вопросам организации работы с пациентами с РАС (ФИО и телефон на официальном сайте организации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5531" y="3305126"/>
            <a:ext cx="6623526" cy="1554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определения </a:t>
            </a:r>
            <a:r>
              <a:rPr lang="ru-RU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образовательного </a:t>
            </a:r>
            <a:r>
              <a:rPr lang="ru-RU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маршрута (специальных образовательных условий) -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психолого-медико-педагогическую 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комиссию, в которой будет проведено обследование ребенка и подготовлены рекомендации для образовательной организации (заключение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endParaRPr lang="ru-RU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15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2404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l="-39000" r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23043" y="137781"/>
            <a:ext cx="58174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cap="all" dirty="0">
                <a:solidFill>
                  <a:schemeClr val="bg1"/>
                </a:solidFill>
              </a:rPr>
              <a:t>Психологическая помощь </a:t>
            </a:r>
            <a:r>
              <a:rPr lang="ru-RU" sz="2400" b="1" cap="all" dirty="0" smtClean="0">
                <a:solidFill>
                  <a:schemeClr val="bg1"/>
                </a:solidFill>
              </a:rPr>
              <a:t>родителям: </a:t>
            </a:r>
            <a:r>
              <a:rPr lang="ru-RU" b="1" cap="all" dirty="0" smtClean="0">
                <a:solidFill>
                  <a:schemeClr val="bg1"/>
                </a:solidFill>
              </a:rPr>
              <a:t>кто ее оказывает?</a:t>
            </a:r>
            <a:endParaRPr lang="ru-RU" b="1" cap="all" dirty="0">
              <a:solidFill>
                <a:schemeClr val="bg1"/>
              </a:solidFill>
            </a:endParaRPr>
          </a:p>
        </p:txBody>
      </p:sp>
      <p:pic>
        <p:nvPicPr>
          <p:cNvPr id="3074" name="Picture 2" descr="Cute boy with backpack cartoon Royalty Free Vector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2963" l="0" r="9865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406" y="14506"/>
            <a:ext cx="1118253" cy="1627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44442" y="1609411"/>
            <a:ext cx="6418907" cy="5427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1400" b="1" cap="all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медицинской организации, где проводилась углубленная 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диагностика ребенка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центр 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реабилитации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ОГБУЗ «Белгородская областная клиническая больница Святителя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Иоасафа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», ОГБУЗ 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Старооскольская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детская 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окружная больница», 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ОГБУЗ «Детская областная клиническая 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больница»;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endParaRPr lang="ru-RU" sz="1400" dirty="0" smtClean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ru-RU" sz="1400" b="1" cap="all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специалист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служб ранней помощи, К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онсультационного центра, </a:t>
            </a:r>
            <a:r>
              <a:rPr lang="ru-RU" sz="14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ПЕДАГОГ-</a:t>
            </a:r>
            <a:r>
              <a:rPr lang="ru-RU" sz="1400" b="1" cap="all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детском саду или 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школе,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которой обучается ребенок;</a:t>
            </a: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endParaRPr lang="ru-RU" sz="1400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sz="1400" b="1" cap="all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специалист 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Центра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психолого-медико-социального сопровождения и помощи г. Белгород (тел. +7(4722) 20-53-88, http://psy-centre-31.ru), г. Старый Оскол (тел. +7 (4725) 32-27-30, http://cpp.bip31.ru) или г. Губкин </a:t>
            </a:r>
            <a:b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тел.+7 (47241) 2-63-51,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http://cdk-gubkin.ru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endParaRPr lang="ru-RU" sz="1200" b="1" dirty="0" smtClean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 </a:t>
            </a:r>
            <a:r>
              <a:rPr lang="ru-RU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помощи:</a:t>
            </a:r>
          </a:p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индивидуальное консультирование;</a:t>
            </a:r>
          </a:p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групповая работа с родителями:</a:t>
            </a:r>
          </a:p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«круглый стол»;</a:t>
            </a:r>
          </a:p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обсуждение опыта семейного воспитания;</a:t>
            </a:r>
          </a:p>
          <a:p>
            <a:pPr indent="449580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вебинары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</a:pP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- «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Родительский клуб»; </a:t>
            </a:r>
          </a:p>
          <a:p>
            <a:pPr algn="just">
              <a:lnSpc>
                <a:spcPct val="107000"/>
              </a:lnSpc>
            </a:pP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- психологические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практикумы и тренинги.</a:t>
            </a: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endParaRPr lang="ru-RU" sz="1400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180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2404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l="-39000" r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421063" y="7956"/>
            <a:ext cx="3419475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r>
              <a:rPr lang="ru-RU" sz="2400" b="1" cap="all" dirty="0">
                <a:solidFill>
                  <a:schemeClr val="bg1"/>
                </a:solidFill>
              </a:rPr>
              <a:t>Поставлен диагноз: </a:t>
            </a:r>
            <a:r>
              <a:rPr lang="ru-RU" b="1" cap="all" dirty="0">
                <a:solidFill>
                  <a:schemeClr val="bg1"/>
                </a:solidFill>
              </a:rPr>
              <a:t>на что имею право?</a:t>
            </a:r>
          </a:p>
        </p:txBody>
      </p:sp>
      <p:pic>
        <p:nvPicPr>
          <p:cNvPr id="4" name="Picture 4" descr="Книга чтения мальчика и девушки | Премиум векторы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43770" y1="26265" x2="35304" y2="94940"/>
                        <a14:foregroundMark x1="9744" y1="37831" x2="23003" y2="85783"/>
                        <a14:foregroundMark x1="23003" y1="54699" x2="14537" y2="31566"/>
                        <a14:foregroundMark x1="14217" y1="32530" x2="639" y2="48434"/>
                        <a14:foregroundMark x1="12939" y1="85301" x2="21565" y2="96145"/>
                        <a14:foregroundMark x1="75879" y1="84096" x2="89617" y2="93976"/>
                        <a14:foregroundMark x1="94089" y1="81687" x2="89776" y2="83133"/>
                        <a14:foregroundMark x1="86581" y1="33735" x2="83706" y2="669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22" y="135802"/>
            <a:ext cx="2154425" cy="1428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75199" y="1752735"/>
            <a:ext cx="6604928" cy="4791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cap="all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наличии статуса </a:t>
            </a:r>
            <a:r>
              <a:rPr lang="ru-RU" b="1" cap="all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ребенок-инвалид:</a:t>
            </a:r>
            <a:endParaRPr lang="ru-RU" b="1" cap="all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бесплатная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услуга по присмотру и уходу за детьми-инвалидами в государственных и муниципальных образовательных организациях;</a:t>
            </a:r>
          </a:p>
          <a:p>
            <a:pPr marL="285750" indent="-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бесплатное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питание, одежда, обувь, мягкий и жесткий инвентарь для проживающих в образовательной организации;</a:t>
            </a:r>
          </a:p>
          <a:p>
            <a:pPr marL="285750" indent="-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первоочередное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право детей-инвалидов на обеспечение местами в дошкольных образовательных организациях; </a:t>
            </a:r>
          </a:p>
          <a:p>
            <a:pPr marL="285750" indent="-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бесплатное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двухразовое питание в общеобразовательных организациях;</a:t>
            </a:r>
          </a:p>
          <a:p>
            <a:pPr marL="285750" indent="-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лекарственное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обеспечение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  <a:endParaRPr lang="en-US" dirty="0" smtClean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талоны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бесплатный проезд до места лечения и обратно при условии госпитализации в клиники федерального подчинения.</a:t>
            </a:r>
          </a:p>
        </p:txBody>
      </p:sp>
    </p:spTree>
    <p:extLst>
      <p:ext uri="{BB962C8B-B14F-4D97-AF65-F5344CB8AC3E}">
        <p14:creationId xmlns:p14="http://schemas.microsoft.com/office/powerpoint/2010/main" val="1585701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2404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l="-39000" r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95057" y="-2349"/>
            <a:ext cx="56454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cap="all" dirty="0">
                <a:solidFill>
                  <a:schemeClr val="bg1"/>
                </a:solidFill>
              </a:rPr>
              <a:t>Как </a:t>
            </a:r>
            <a:r>
              <a:rPr lang="ru-RU" sz="2400" b="1" cap="all" dirty="0" smtClean="0">
                <a:solidFill>
                  <a:schemeClr val="bg1"/>
                </a:solidFill>
              </a:rPr>
              <a:t>установить </a:t>
            </a:r>
            <a:endParaRPr lang="en-US" sz="2400" b="1" cap="all" dirty="0" smtClean="0">
              <a:solidFill>
                <a:schemeClr val="bg1"/>
              </a:solidFill>
            </a:endParaRPr>
          </a:p>
          <a:p>
            <a:pPr algn="r"/>
            <a:r>
              <a:rPr lang="ru-RU" sz="2400" b="1" cap="all" dirty="0" smtClean="0">
                <a:solidFill>
                  <a:schemeClr val="bg1"/>
                </a:solidFill>
              </a:rPr>
              <a:t>(</a:t>
            </a:r>
            <a:r>
              <a:rPr lang="ru-RU" sz="2400" b="1" cap="all" dirty="0">
                <a:solidFill>
                  <a:schemeClr val="bg1"/>
                </a:solidFill>
              </a:rPr>
              <a:t>продлить</a:t>
            </a:r>
            <a:r>
              <a:rPr lang="ru-RU" sz="2400" b="1" cap="all" dirty="0" smtClean="0">
                <a:solidFill>
                  <a:schemeClr val="bg1"/>
                </a:solidFill>
              </a:rPr>
              <a:t>) инвалидность?</a:t>
            </a:r>
            <a:endParaRPr lang="en-US" sz="2400" b="1" cap="all" dirty="0" smtClean="0">
              <a:solidFill>
                <a:schemeClr val="bg1"/>
              </a:solidFill>
            </a:endParaRPr>
          </a:p>
          <a:p>
            <a:pPr algn="r"/>
            <a:r>
              <a:rPr lang="en-US" sz="2400" b="1" cap="all" dirty="0" smtClean="0">
                <a:solidFill>
                  <a:schemeClr val="bg1"/>
                </a:solidFill>
              </a:rPr>
              <a:t> </a:t>
            </a:r>
            <a:r>
              <a:rPr lang="ru-RU" b="1" cap="all" dirty="0" smtClean="0">
                <a:solidFill>
                  <a:schemeClr val="bg1"/>
                </a:solidFill>
              </a:rPr>
              <a:t>Могут </a:t>
            </a:r>
            <a:r>
              <a:rPr lang="ru-RU" b="1" cap="all" dirty="0">
                <a:solidFill>
                  <a:schemeClr val="bg1"/>
                </a:solidFill>
              </a:rPr>
              <a:t>ли снять инвалидность?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4094" y="2075876"/>
            <a:ext cx="6609840" cy="40157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000" algn="just">
              <a:spcAft>
                <a:spcPts val="0"/>
              </a:spcAft>
            </a:pPr>
            <a:r>
              <a:rPr lang="ru-RU" sz="1400" b="1" cap="all" dirty="0" smtClean="0">
                <a:solidFill>
                  <a:schemeClr val="bg1"/>
                </a:solidFill>
              </a:rPr>
              <a:t>Кто </a:t>
            </a:r>
            <a:r>
              <a:rPr lang="ru-RU" sz="1400" b="1" cap="all" dirty="0">
                <a:solidFill>
                  <a:schemeClr val="bg1"/>
                </a:solidFill>
              </a:rPr>
              <a:t>принимает решение об установлении (</a:t>
            </a:r>
            <a:r>
              <a:rPr lang="ru-RU" sz="1400" b="1" cap="all" dirty="0" smtClean="0">
                <a:solidFill>
                  <a:schemeClr val="bg1"/>
                </a:solidFill>
              </a:rPr>
              <a:t>продлении) </a:t>
            </a:r>
            <a:r>
              <a:rPr lang="ru-RU" sz="1400" b="1" cap="all" dirty="0">
                <a:solidFill>
                  <a:schemeClr val="bg1"/>
                </a:solidFill>
              </a:rPr>
              <a:t>группы инвалидности</a:t>
            </a:r>
            <a:r>
              <a:rPr lang="ru-RU" sz="1400" b="1" cap="all" dirty="0" smtClean="0">
                <a:solidFill>
                  <a:schemeClr val="bg1"/>
                </a:solidFill>
              </a:rPr>
              <a:t>?</a:t>
            </a:r>
            <a:r>
              <a:rPr lang="en-US" sz="1400" b="1" cap="all" dirty="0" smtClean="0">
                <a:solidFill>
                  <a:schemeClr val="bg1"/>
                </a:solidFill>
              </a:rPr>
              <a:t> </a:t>
            </a:r>
            <a:endParaRPr lang="ru-RU" b="1" cap="all" dirty="0">
              <a:solidFill>
                <a:schemeClr val="bg1"/>
              </a:solidFill>
            </a:endParaRPr>
          </a:p>
          <a:p>
            <a:pPr indent="540000" algn="just">
              <a:spcAft>
                <a:spcPts val="0"/>
              </a:spcAft>
            </a:pPr>
            <a:endParaRPr lang="ru-RU" b="1" dirty="0" smtClean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000" algn="just">
              <a:spcAft>
                <a:spcPts val="0"/>
              </a:spcAft>
            </a:pPr>
            <a:r>
              <a:rPr lang="ru-RU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Главное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бюро медико-социальной экспертизы по Белгородской 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области </a:t>
            </a:r>
          </a:p>
          <a:p>
            <a:pPr indent="540000" algn="just">
              <a:spcAft>
                <a:spcPts val="0"/>
              </a:spcAft>
            </a:pPr>
            <a:endParaRPr lang="ru-RU" b="1" dirty="0" smtClean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8175" indent="-366713" algn="just"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533400" algn="l"/>
              </a:tabLst>
            </a:pP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течение 30 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дней рассматривает направление;</a:t>
            </a:r>
            <a:endParaRPr lang="ru-RU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638175" indent="-366713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533400" algn="l"/>
              </a:tabLst>
            </a:pP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созванивается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 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родителями/законными представителями 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уточнения 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информации; </a:t>
            </a:r>
          </a:p>
          <a:p>
            <a:pPr marL="638175" indent="-366713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533400" algn="l"/>
              </a:tabLst>
            </a:pP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информирует о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принятом 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решении;</a:t>
            </a:r>
          </a:p>
          <a:p>
            <a:pPr marL="638175" indent="-366713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  <a:tabLst>
                <a:tab pos="533400" algn="l"/>
              </a:tabLst>
            </a:pP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направляет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решение гражданину по 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почте.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dirty="0" smtClean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en-US" dirty="0" smtClean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625475" algn="r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Подробности </a:t>
            </a:r>
            <a:r>
              <a:rPr lang="ru-RU" sz="20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телефону </a:t>
            </a:r>
            <a:r>
              <a:rPr lang="ru-RU" sz="20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8(4722)37-63-87</a:t>
            </a:r>
            <a:endParaRPr lang="ru-RU" sz="2000" b="1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5562" y="1615540"/>
            <a:ext cx="63283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Документы </a:t>
            </a:r>
            <a:r>
              <a:rPr lang="ru-RU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направляет</a:t>
            </a:r>
            <a:r>
              <a:rPr lang="en-US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врач-психиатр по месту жительства</a:t>
            </a:r>
            <a:endParaRPr lang="ru-RU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822" y="0"/>
            <a:ext cx="1463167" cy="1670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7725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2404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l="-39000" r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510494" y="0"/>
            <a:ext cx="6292159" cy="9168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15000"/>
              </a:lnSpc>
            </a:pPr>
            <a:r>
              <a:rPr lang="ru-RU" sz="2400" b="1" cap="all" dirty="0">
                <a:solidFill>
                  <a:schemeClr val="bg1"/>
                </a:solidFill>
              </a:rPr>
              <a:t>Как получить </a:t>
            </a:r>
            <a:endParaRPr lang="ru-RU" sz="2400" b="1" cap="all" dirty="0" smtClean="0">
              <a:solidFill>
                <a:schemeClr val="bg1"/>
              </a:solidFill>
            </a:endParaRPr>
          </a:p>
          <a:p>
            <a:pPr lvl="0" algn="r">
              <a:lnSpc>
                <a:spcPct val="115000"/>
              </a:lnSpc>
            </a:pPr>
            <a:r>
              <a:rPr lang="ru-RU" sz="2400" b="1" cap="all" dirty="0" smtClean="0">
                <a:solidFill>
                  <a:schemeClr val="bg1"/>
                </a:solidFill>
              </a:rPr>
              <a:t>бесплатные </a:t>
            </a:r>
            <a:r>
              <a:rPr lang="ru-RU" sz="2400" b="1" cap="all" dirty="0">
                <a:solidFill>
                  <a:schemeClr val="bg1"/>
                </a:solidFill>
              </a:rPr>
              <a:t>лекарства</a:t>
            </a:r>
            <a:r>
              <a:rPr lang="ru-RU" sz="2400" b="1" cap="all" dirty="0" smtClean="0">
                <a:solidFill>
                  <a:schemeClr val="bg1"/>
                </a:solidFill>
              </a:rPr>
              <a:t>?</a:t>
            </a:r>
            <a:endParaRPr lang="ru-RU" sz="2400" b="1" cap="all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-116245" y="2424899"/>
            <a:ext cx="6918898" cy="83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2920" algn="r">
              <a:lnSpc>
                <a:spcPct val="115000"/>
              </a:lnSpc>
            </a:pPr>
            <a:r>
              <a:rPr lang="ru-RU" sz="2400" b="1" cap="all" dirty="0">
                <a:solidFill>
                  <a:schemeClr val="bg1"/>
                </a:solidFill>
              </a:rPr>
              <a:t>Бесплатный проезд к месту лечения: </a:t>
            </a:r>
            <a:r>
              <a:rPr lang="ru-RU" sz="2400" b="1" cap="all" dirty="0" smtClean="0">
                <a:solidFill>
                  <a:schemeClr val="bg1"/>
                </a:solidFill>
              </a:rPr>
              <a:t> </a:t>
            </a:r>
            <a:r>
              <a:rPr lang="ru-RU" b="1" cap="all" dirty="0" smtClean="0">
                <a:solidFill>
                  <a:schemeClr val="bg1"/>
                </a:solidFill>
              </a:rPr>
              <a:t>когда </a:t>
            </a:r>
            <a:r>
              <a:rPr lang="ru-RU" b="1" cap="all" dirty="0">
                <a:solidFill>
                  <a:schemeClr val="bg1"/>
                </a:solidFill>
              </a:rPr>
              <a:t>и как его получить?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2500" l="55046" r="99427">
                        <a14:foregroundMark x1="74771" y1="84352" x2="73394" y2="91296"/>
                        <a14:foregroundMark x1="66055" y1="60926" x2="69839" y2="64907"/>
                        <a14:foregroundMark x1="83486" y1="85463" x2="85780" y2="91111"/>
                        <a14:backgroundMark x1="84977" y1="1481" x2="84404" y2="93"/>
                        <a14:backgroundMark x1="79128" y1="90833" x2="82569" y2="93241"/>
                      </a14:backgroundRemoval>
                    </a14:imgEffect>
                  </a14:imgLayer>
                </a14:imgProps>
              </a:ext>
            </a:extLst>
          </a:blip>
          <a:srcRect b="8192"/>
          <a:stretch/>
        </p:blipFill>
        <p:spPr>
          <a:xfrm>
            <a:off x="-677061" y="51983"/>
            <a:ext cx="1573353" cy="178901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896292" y="896062"/>
            <a:ext cx="6022069" cy="1870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Рецепт выписывает 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врач-специалист 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врач-педиатр</a:t>
            </a:r>
          </a:p>
          <a:p>
            <a:pPr marL="285750" indent="-285750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врач общей семейной практики 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                   по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профилю заболевания</a:t>
            </a:r>
          </a:p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20985" y="3309694"/>
            <a:ext cx="6279003" cy="3319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условии госпитализации ребенка, за исключением консультации и 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обследования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1400" dirty="0">
              <a:solidFill>
                <a:srgbClr val="456E9A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Выдача талонов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епартамент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здравоохранения области </a:t>
            </a:r>
            <a:endParaRPr lang="ru-RU" dirty="0" smtClean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Белгород, пр. Свято-Троицкий бульвар, д. 18,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каб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24, 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режим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работы: понедельник - пятница с 9:00-18:00, перерыв с 13:00-14:00, телефон для информации 8(4722) 32-17-66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1400" dirty="0">
              <a:solidFill>
                <a:srgbClr val="456E9A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Денежная компенсация за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самостоятельно купленные 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билеты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 предусмотрена законодательством.</a:t>
            </a:r>
            <a:endParaRPr lang="ru-RU" sz="1400" dirty="0">
              <a:solidFill>
                <a:srgbClr val="456E9A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2077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2404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l="-39000" r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38314" y="69755"/>
            <a:ext cx="5830431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cap="all" dirty="0">
                <a:solidFill>
                  <a:schemeClr val="bg1"/>
                </a:solidFill>
              </a:rPr>
              <a:t>Как устроиться в детский сад? </a:t>
            </a:r>
            <a:r>
              <a:rPr lang="ru-RU" sz="2400" b="1" cap="all" dirty="0" smtClean="0">
                <a:solidFill>
                  <a:schemeClr val="bg1"/>
                </a:solidFill>
              </a:rPr>
              <a:t>              </a:t>
            </a:r>
            <a:r>
              <a:rPr lang="ru-RU" b="1" cap="all" dirty="0" smtClean="0">
                <a:solidFill>
                  <a:schemeClr val="bg1"/>
                </a:solidFill>
              </a:rPr>
              <a:t>Есть </a:t>
            </a:r>
            <a:r>
              <a:rPr lang="ru-RU" b="1" cap="all" dirty="0">
                <a:solidFill>
                  <a:schemeClr val="bg1"/>
                </a:solidFill>
              </a:rPr>
              <a:t>ли специальный детский сад?</a:t>
            </a:r>
          </a:p>
        </p:txBody>
      </p:sp>
      <p:pic>
        <p:nvPicPr>
          <p:cNvPr id="4" name="Picture 2" descr="Вакантные места для приема (перевода)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886"/>
          <a:stretch/>
        </p:blipFill>
        <p:spPr bwMode="auto">
          <a:xfrm>
            <a:off x="321209" y="69755"/>
            <a:ext cx="982490" cy="123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90343" y="1296021"/>
            <a:ext cx="6650195" cy="5779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sz="20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Образование в группах комбинированной или компенсирующей направленности. </a:t>
            </a:r>
            <a:endParaRPr lang="ru-RU" sz="2000" dirty="0" smtClean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endParaRPr lang="ru-RU" dirty="0" smtClean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</a:t>
            </a:r>
            <a:r>
              <a:rPr lang="ru-RU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получения услуги в текущем году до 1 июня: </a:t>
            </a:r>
            <a:endParaRPr lang="ru-RU" b="1" dirty="0" smtClean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endParaRPr lang="ru-RU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AutoNum type="arabicPeriod"/>
            </a:pP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Выбрать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организацию на вкладке «Образование детей с особыми образовательными потребностями» </a:t>
            </a:r>
            <a:endParaRPr lang="ru-RU" dirty="0" smtClean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0"/>
              </a:spcAft>
              <a:buAutoNum type="arabicPeriod"/>
            </a:pPr>
            <a:endParaRPr lang="en-US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en-US" sz="1400" dirty="0" smtClean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endParaRPr lang="en-US" dirty="0" smtClean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endParaRPr lang="en-US" sz="1200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Зарегистрировать заявление о постановке в 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очередь: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1000" dirty="0" smtClean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Едином портале государственных услуг </a:t>
            </a:r>
            <a:endParaRPr lang="ru-RU" dirty="0" smtClean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https://www.gosuslugi.ru</a:t>
            </a:r>
            <a:endParaRPr lang="ru-RU" dirty="0" smtClean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 в региональной информационной системе доступности дошкольного образования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https://uslugi.vsopen.ru.</a:t>
            </a:r>
          </a:p>
          <a:p>
            <a:pPr indent="449580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30" name="Picture 6" descr="Website online internet icon global url Royalty Free Vector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>
                        <a14:foregroundMark x1="61500" y1="56759" x2="73700" y2="65463"/>
                      </a14:backgroundRemoval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47163" y="3479961"/>
            <a:ext cx="799921" cy="832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47368" y="3619565"/>
            <a:ext cx="5821378" cy="5533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US" sz="14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ru-RU" sz="14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ttps://образование31.рф/deyatelnost/</a:t>
            </a:r>
            <a:r>
              <a:rPr lang="en-US" sz="14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obrazovanie</a:t>
            </a:r>
            <a:r>
              <a:rPr lang="ru-RU" sz="14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ru-RU" sz="14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obrazovanie</a:t>
            </a:r>
            <a:r>
              <a:rPr lang="ru-RU" sz="14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detej</a:t>
            </a:r>
            <a:r>
              <a:rPr lang="ru-RU" sz="14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-s-</a:t>
            </a:r>
            <a:r>
              <a:rPr lang="ru-RU" sz="14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osobymi</a:t>
            </a:r>
            <a:r>
              <a:rPr lang="ru-RU" sz="14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ru-RU" sz="14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obrazovatelnymi-potrebnostyami</a:t>
            </a:r>
            <a:r>
              <a:rPr lang="ru-RU" sz="14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/). </a:t>
            </a:r>
          </a:p>
        </p:txBody>
      </p:sp>
      <p:pic>
        <p:nvPicPr>
          <p:cNvPr id="1036" name="Picture 12" descr="Виртуальная школа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2571" y="6243832"/>
            <a:ext cx="618490" cy="48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6244" y="5199995"/>
            <a:ext cx="451143" cy="493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971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2404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l="-39000" r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262236" y="26807"/>
            <a:ext cx="60691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cap="all" dirty="0">
                <a:solidFill>
                  <a:schemeClr val="bg1"/>
                </a:solidFill>
              </a:rPr>
              <a:t>Ранняя помощь в здравоохранении</a:t>
            </a:r>
          </a:p>
        </p:txBody>
      </p:sp>
      <p:pic>
        <p:nvPicPr>
          <p:cNvPr id="4" name="Picture 2" descr="Вакантные места для приема (перевода)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24" t="-1472" r="-1568" b="1472"/>
          <a:stretch/>
        </p:blipFill>
        <p:spPr bwMode="auto">
          <a:xfrm flipH="1">
            <a:off x="74094" y="26807"/>
            <a:ext cx="1004935" cy="123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-471821" y="1300697"/>
            <a:ext cx="7312360" cy="1212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Центр </a:t>
            </a:r>
            <a:r>
              <a:rPr lang="ru-RU" sz="16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«Ранней помощи» на базе ОГБУЗ «Белгородский дом ребенка специализированный для детей с органическим поражением центральной нервной системы с нарушением психики»</a:t>
            </a:r>
          </a:p>
          <a:p>
            <a:pPr marL="457200" algn="r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Запись </a:t>
            </a:r>
            <a:r>
              <a:rPr lang="ru-RU" sz="20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телефону </a:t>
            </a:r>
            <a:r>
              <a:rPr lang="ru-RU" sz="20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8(4722</a:t>
            </a:r>
            <a:r>
              <a:rPr lang="ru-RU" sz="20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54-91-01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86439" y="853602"/>
            <a:ext cx="43741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000" algn="just"/>
            <a:r>
              <a:rPr lang="ru-RU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 ребенка 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3,5 лет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932193" y="2635196"/>
            <a:ext cx="49927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cap="all" dirty="0">
                <a:solidFill>
                  <a:schemeClr val="bg1"/>
                </a:solidFill>
              </a:rPr>
              <a:t>Ранняя помощь в образовании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6"/>
          <a:srcRect l="49577" t="15261" b="13829"/>
          <a:stretch/>
        </p:blipFill>
        <p:spPr>
          <a:xfrm flipH="1">
            <a:off x="-42683" y="2238774"/>
            <a:ext cx="1121712" cy="1588394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74094" y="3827168"/>
            <a:ext cx="6709537" cy="2858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buSzPts val="1000"/>
              <a:tabLst>
                <a:tab pos="457200" algn="l"/>
              </a:tabLst>
            </a:pPr>
            <a:r>
              <a:rPr lang="ru-RU" sz="12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Белгород: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ОГБУ </a:t>
            </a:r>
            <a:r>
              <a:rPr lang="ru-RU" sz="12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«Белгородский региональный центр психолого-медико-социального сопровождения»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МБДОУ детский сад комбинированного вида № 72 «Мозаика»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МБДОУ детский сад комбинированного вида № 36 «Росинка»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МБОУ «Средняя общеобразовательная школа </a:t>
            </a:r>
            <a:r>
              <a:rPr lang="ru-RU" sz="12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№ 43 </a:t>
            </a:r>
            <a:r>
              <a:rPr lang="ru-RU" sz="12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г.Белгорода</a:t>
            </a:r>
            <a:r>
              <a:rPr lang="ru-RU" sz="12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(структурное подразделение «Детский сад»)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2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Губкин: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МБУ «Центр психолого-педагогической, медицинской и социальной помощи» 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МАДОУ «Детский сад комбинированного вида </a:t>
            </a:r>
            <a:r>
              <a:rPr lang="ru-RU" sz="12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№ 29 </a:t>
            </a:r>
            <a:r>
              <a:rPr lang="ru-RU" sz="12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«Золушка» 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2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 Старый Оскол 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МБДОУ детский сад № 41 «</a:t>
            </a:r>
            <a:r>
              <a:rPr lang="ru-RU" sz="12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Семицветик</a:t>
            </a:r>
            <a:r>
              <a:rPr lang="ru-RU" sz="12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</a:t>
            </a:r>
            <a:r>
              <a:rPr lang="ru-RU" sz="12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г.Старый</a:t>
            </a:r>
            <a:r>
              <a:rPr lang="ru-RU" sz="12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Оскол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МБДОУ детский сад № 44 «Золушка» </a:t>
            </a:r>
            <a:r>
              <a:rPr lang="ru-RU" sz="12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г.Старый</a:t>
            </a:r>
            <a:r>
              <a:rPr lang="ru-RU" sz="12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Оскол</a:t>
            </a:r>
          </a:p>
          <a:p>
            <a:pPr marL="342900" lvl="0" indent="-342900" algn="just">
              <a:lnSpc>
                <a:spcPct val="107000"/>
              </a:lnSpc>
              <a:spcAft>
                <a:spcPts val="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2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МБУ «Центр психолого-педагогической, медицинской и социальной помощи» </a:t>
            </a:r>
            <a:r>
              <a:rPr lang="ru-RU" sz="12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г.Старый</a:t>
            </a:r>
            <a:r>
              <a:rPr lang="ru-RU" sz="12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Оскол</a:t>
            </a: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12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988495" y="3219298"/>
            <a:ext cx="5852044" cy="5708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Службы ранней помощи функционируют на базе учреждений 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полная информация на официальных сайтах организаций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):</a:t>
            </a:r>
            <a:endParaRPr lang="ru-RU" sz="1400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904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2404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l="-39000" r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71010" y="0"/>
            <a:ext cx="516952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cap="all" dirty="0">
                <a:solidFill>
                  <a:schemeClr val="bg1"/>
                </a:solidFill>
              </a:rPr>
              <a:t>Доступен ли отдых и лечение в детских санаториях и лагерях? </a:t>
            </a:r>
            <a:r>
              <a:rPr lang="ru-RU" b="1" cap="all" dirty="0">
                <a:solidFill>
                  <a:schemeClr val="bg1"/>
                </a:solidFill>
              </a:rPr>
              <a:t>На каких условиях?</a:t>
            </a:r>
          </a:p>
        </p:txBody>
      </p:sp>
      <p:pic>
        <p:nvPicPr>
          <p:cNvPr id="4" name="Picture 2" descr="Sweet blonde little girl playing piano young Vector Imag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9534"/>
            <a:ext cx="1528441" cy="1650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71349" y="2803977"/>
            <a:ext cx="6376983" cy="1870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ОГБУЗ «Санаторий для детей с родителями» г. Белгорода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соматические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патологии (частые ОРВИ, бронхиты, пневмонии, гастродуодениты и т.д.); 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Tx/>
              <a:buChar char="-"/>
            </a:pP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отсутствие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противопоказаний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en-US" dirty="0" smtClean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Tx/>
              <a:buChar char="-"/>
            </a:pPr>
            <a:endParaRPr lang="ru-RU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06537" y="1306573"/>
            <a:ext cx="64584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000" algn="just"/>
            <a:r>
              <a:rPr lang="ru-RU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Возраст ребенка 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 до 7 лет в сопровождении 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законного представителя</a:t>
            </a:r>
            <a:endParaRPr lang="ru-RU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70566" y="2151482"/>
            <a:ext cx="6918898" cy="712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2920" algn="r">
              <a:lnSpc>
                <a:spcPts val="2400"/>
              </a:lnSpc>
            </a:pPr>
            <a:r>
              <a:rPr lang="ru-RU" sz="2400" b="1" cap="all" dirty="0" smtClean="0">
                <a:solidFill>
                  <a:schemeClr val="bg1"/>
                </a:solidFill>
              </a:rPr>
              <a:t>Где осуществляется санаторно- курортное  лечение:  </a:t>
            </a:r>
            <a:r>
              <a:rPr lang="ru-RU" b="1" cap="all" dirty="0" smtClean="0">
                <a:solidFill>
                  <a:schemeClr val="bg1"/>
                </a:solidFill>
              </a:rPr>
              <a:t>показания?</a:t>
            </a:r>
            <a:endParaRPr lang="ru-RU" b="1" cap="all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-170566" y="4199134"/>
            <a:ext cx="6918898" cy="404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2920" algn="r">
              <a:lnSpc>
                <a:spcPts val="2400"/>
              </a:lnSpc>
            </a:pPr>
            <a:r>
              <a:rPr lang="ru-RU" sz="2400" b="1" cap="all" dirty="0" smtClean="0">
                <a:solidFill>
                  <a:schemeClr val="bg1"/>
                </a:solidFill>
              </a:rPr>
              <a:t>Как получить путевку?</a:t>
            </a:r>
            <a:endParaRPr lang="ru-RU" b="1" cap="all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608" y="4686298"/>
            <a:ext cx="6376983" cy="685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обратится 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ОГБУЗ «Детская областная клиническая больница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 по телефону 8(4722) 55-14-34.</a:t>
            </a:r>
            <a:endParaRPr lang="ru-RU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9869" y="5562752"/>
            <a:ext cx="6458463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Подробная информация </a:t>
            </a:r>
          </a:p>
          <a:p>
            <a:pPr marL="90488" algn="just">
              <a:lnSpc>
                <a:spcPct val="107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сайт департамента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здравоохранения Белгородской области вкладка «для населения»</a:t>
            </a:r>
          </a:p>
        </p:txBody>
      </p:sp>
    </p:spTree>
    <p:extLst>
      <p:ext uri="{BB962C8B-B14F-4D97-AF65-F5344CB8AC3E}">
        <p14:creationId xmlns:p14="http://schemas.microsoft.com/office/powerpoint/2010/main" val="3369837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2404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l="-39000" r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1298" y="81506"/>
            <a:ext cx="54592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cap="all" dirty="0">
                <a:solidFill>
                  <a:schemeClr val="bg1"/>
                </a:solidFill>
              </a:rPr>
              <a:t>Доступно ли стоматологическое лечение? </a:t>
            </a:r>
            <a:r>
              <a:rPr lang="ru-RU" b="1" cap="all" dirty="0">
                <a:solidFill>
                  <a:schemeClr val="bg1"/>
                </a:solidFill>
              </a:rPr>
              <a:t>На каких условиях?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1204" l="10000" r="91429">
                        <a14:foregroundMark x1="36714" y1="20926" x2="36429" y2="31481"/>
                        <a14:foregroundMark x1="64143" y1="18519" x2="56143" y2="28704"/>
                        <a14:foregroundMark x1="49000" y1="29444" x2="66286" y2="74907"/>
                        <a14:foregroundMark x1="45571" y1="54630" x2="24429" y2="90278"/>
                        <a14:foregroundMark x1="62857" y1="83519" x2="72000" y2="88704"/>
                        <a14:foregroundMark x1="58286" y1="87500" x2="70571" y2="89444"/>
                        <a14:foregroundMark x1="59714" y1="87870" x2="55714" y2="87037"/>
                        <a14:foregroundMark x1="78571" y1="88704" x2="72714" y2="89074"/>
                        <a14:foregroundMark x1="34571" y1="88056" x2="29714" y2="89815"/>
                        <a14:foregroundMark x1="20714" y1="89815" x2="30286" y2="90093"/>
                        <a14:foregroundMark x1="22286" y1="90093" x2="17714" y2="89259"/>
                        <a14:foregroundMark x1="69857" y1="38889" x2="53571" y2="36852"/>
                      </a14:backgroundRemoval>
                    </a14:imgEffect>
                  </a14:imgLayer>
                </a14:imgProps>
              </a:ext>
            </a:extLst>
          </a:blip>
          <a:srcRect b="8549"/>
          <a:stretch/>
        </p:blipFill>
        <p:spPr>
          <a:xfrm>
            <a:off x="338652" y="0"/>
            <a:ext cx="1063272" cy="150022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38652" y="3480938"/>
            <a:ext cx="6236682" cy="2463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 амбулаторных условиях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в ОГБУЗ «Детская областная клиническая больница» с использованием общего анестезиологического пособия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dirty="0" smtClean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оказания помощи с использованием общего анестезиологического пособия проводится </a:t>
            </a:r>
            <a:r>
              <a:rPr lang="ru-RU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необходимое обследование</a:t>
            </a:r>
            <a:endParaRPr lang="ru-RU" b="1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-177948" y="1618048"/>
            <a:ext cx="67532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40000" algn="just"/>
            <a:r>
              <a:rPr lang="ru-RU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Осмотр осуществляет</a:t>
            </a:r>
            <a:endParaRPr lang="ru-RU" b="1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540000" algn="just"/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врач-стоматолог по месту жительства</a:t>
            </a:r>
          </a:p>
          <a:p>
            <a:pPr marL="533400" indent="6350" algn="just"/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врач-стоматолог ОГБУЗ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«Детская стоматологическая поликлиника г. </a:t>
            </a: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Белгорода»</a:t>
            </a:r>
            <a:endParaRPr lang="ru-RU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-177948" y="2988292"/>
            <a:ext cx="6918898" cy="4044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2920" algn="just">
              <a:lnSpc>
                <a:spcPts val="2400"/>
              </a:lnSpc>
            </a:pPr>
            <a:r>
              <a:rPr lang="ru-RU" sz="2400" b="1" cap="all" dirty="0" smtClean="0">
                <a:solidFill>
                  <a:schemeClr val="bg1"/>
                </a:solidFill>
              </a:rPr>
              <a:t>как оказывается помощь?</a:t>
            </a:r>
            <a:endParaRPr lang="ru-RU" b="1" cap="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5070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2404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l="-39000" r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96705" y="0"/>
            <a:ext cx="60438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cap="all" dirty="0" smtClean="0">
                <a:solidFill>
                  <a:schemeClr val="bg1"/>
                </a:solidFill>
              </a:rPr>
              <a:t>Скоро </a:t>
            </a:r>
            <a:r>
              <a:rPr lang="ru-RU" sz="2400" b="1" cap="all" dirty="0">
                <a:solidFill>
                  <a:schemeClr val="bg1"/>
                </a:solidFill>
              </a:rPr>
              <a:t>в </a:t>
            </a:r>
            <a:r>
              <a:rPr lang="ru-RU" sz="2400" b="1" cap="all" dirty="0" smtClean="0">
                <a:solidFill>
                  <a:schemeClr val="bg1"/>
                </a:solidFill>
              </a:rPr>
              <a:t>школу? </a:t>
            </a:r>
          </a:p>
          <a:p>
            <a:pPr algn="r"/>
            <a:r>
              <a:rPr lang="ru-RU" b="1" cap="all" dirty="0" smtClean="0">
                <a:solidFill>
                  <a:schemeClr val="bg1"/>
                </a:solidFill>
              </a:rPr>
              <a:t>какие есть программы ?</a:t>
            </a:r>
            <a:endParaRPr lang="ru-RU" cap="all" dirty="0"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214620" y="-175438"/>
            <a:ext cx="1478377" cy="195229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81481" y="1511900"/>
            <a:ext cx="6581870" cy="53286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Программа </a:t>
            </a:r>
            <a:r>
              <a:rPr lang="ru-RU" sz="16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8.1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обучаются дети с сохранным интеллектом, срок обучения 4 года, на период адаптации к школе ребенку может потребоваться </a:t>
            </a:r>
            <a:r>
              <a:rPr lang="ru-RU" sz="16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тьютор</a:t>
            </a:r>
            <a:r>
              <a:rPr lang="ru-RU" sz="16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Программа </a:t>
            </a:r>
            <a:r>
              <a:rPr lang="ru-RU" sz="16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8.2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обучаются дети с РАС, имеющие задержку психического развития, срок его обучения в начальной школе - 5 лет, если не посещал дошкольную организацию – 6 лет.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Программа </a:t>
            </a:r>
            <a:r>
              <a:rPr lang="ru-RU" sz="16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8.3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программа для детей с расстройствами аутистического спектра, осложненными легкой степенью интеллектуальных нарушений, срок обучения - до 6 лет.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Программа </a:t>
            </a:r>
            <a:r>
              <a:rPr lang="ru-RU" sz="16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8.4 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разрабатывается </a:t>
            </a:r>
            <a:r>
              <a:rPr lang="ru-RU" sz="16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для детей с умеренной или тяжелой степенью интеллектуальных нарушений, множественными нарушениями развития. Срок обучения – 6 </a:t>
            </a:r>
            <a:r>
              <a:rPr lang="ru-RU" sz="16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лет. </a:t>
            </a:r>
            <a:endParaRPr lang="ru-RU" sz="1600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Конкретный вариант программы и специальные условия обучения 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определяется на основе рекомендаций психолого-медико-педагогической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комиссии (ПМПК) на основании результатов 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комплексного обследования в установленном  порядке.</a:t>
            </a:r>
            <a:endParaRPr lang="ru-RU" sz="1400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692997" y="826841"/>
            <a:ext cx="4970354" cy="981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Существуют четыре варианта программы обучения детей с РАС с разными сроками обучения в начальной школе:</a:t>
            </a:r>
          </a:p>
        </p:txBody>
      </p:sp>
    </p:spTree>
    <p:extLst>
      <p:ext uri="{BB962C8B-B14F-4D97-AF65-F5344CB8AC3E}">
        <p14:creationId xmlns:p14="http://schemas.microsoft.com/office/powerpoint/2010/main" val="2962430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2404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l="-39000" r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96705" y="0"/>
            <a:ext cx="60438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cap="all" dirty="0" smtClean="0">
                <a:solidFill>
                  <a:schemeClr val="bg1"/>
                </a:solidFill>
              </a:rPr>
              <a:t>Скоро </a:t>
            </a:r>
            <a:r>
              <a:rPr lang="ru-RU" sz="2400" b="1" cap="all" dirty="0">
                <a:solidFill>
                  <a:schemeClr val="bg1"/>
                </a:solidFill>
              </a:rPr>
              <a:t>в </a:t>
            </a:r>
            <a:r>
              <a:rPr lang="ru-RU" sz="2400" b="1" cap="all" dirty="0" smtClean="0">
                <a:solidFill>
                  <a:schemeClr val="bg1"/>
                </a:solidFill>
              </a:rPr>
              <a:t>школу: </a:t>
            </a:r>
          </a:p>
          <a:p>
            <a:pPr algn="r"/>
            <a:r>
              <a:rPr lang="ru-RU" b="1" cap="all" dirty="0" smtClean="0">
                <a:solidFill>
                  <a:schemeClr val="bg1"/>
                </a:solidFill>
              </a:rPr>
              <a:t>какие варианты обучения ?</a:t>
            </a:r>
            <a:endParaRPr lang="ru-RU" cap="all" dirty="0">
              <a:solidFill>
                <a:schemeClr val="bg1"/>
              </a:solidFill>
            </a:endParaRPr>
          </a:p>
        </p:txBody>
      </p:sp>
      <p:pic>
        <p:nvPicPr>
          <p:cNvPr id="15362" name="Picture 2" descr="Market Bé vui tới trường - Tranh mầm non CDR | Diễn đàn chia sẻ file thiết  kế đồ họa miễn phí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33203" y1="26495" x2="26270" y2="41852"/>
                        <a14:foregroundMark x1="25684" y1="19812" x2="17090" y2="27784"/>
                        <a14:foregroundMark x1="28223" y1="31770" x2="19043" y2="43845"/>
                        <a14:foregroundMark x1="2832" y1="77257" x2="6152" y2="89332"/>
                        <a14:foregroundMark x1="19531" y1="92263" x2="19238" y2="9929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934045" y="70809"/>
            <a:ext cx="2183423" cy="1640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332971" y="853943"/>
            <a:ext cx="5507567" cy="8168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Полная </a:t>
            </a:r>
            <a:r>
              <a:rPr lang="ru-RU" sz="16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инклюзия.</a:t>
            </a:r>
            <a:r>
              <a:rPr lang="ru-RU" sz="16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Обычный класс. Организуются индивидуальные занятия с педагогом-психологом. В период адаптации - воспитатель (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тьютор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).</a:t>
            </a:r>
            <a:endParaRPr lang="ru-RU" sz="1400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2909" y="1693596"/>
            <a:ext cx="6647629" cy="4933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Модель «Ресурсный </a:t>
            </a:r>
            <a:r>
              <a:rPr lang="ru-RU" sz="16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класс».</a:t>
            </a:r>
            <a:r>
              <a:rPr lang="ru-RU" sz="16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Ребенок постепенно интегрируется в обычный класс. Сопровождение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тьютором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при возникновении трудности 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индивидуальная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поддержка в ресурсной зоне.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800" b="1" dirty="0" smtClean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условиях коррекционного класса в общеобразовательной школе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(массовой или специализирующейся). Класс может быть полностью укомплектован детьми с РАС или быть интегрированным. Реализуется адаптированная образовательная программа.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800" b="1" dirty="0" smtClean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Сетевая </a:t>
            </a:r>
            <a:r>
              <a:rPr lang="ru-RU" sz="16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 обучения.</a:t>
            </a:r>
            <a:r>
              <a:rPr lang="ru-RU" sz="16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Общеобразовательная школа по месту жительства, 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отдельные предметы в дистанционной форме на базе структурного подразделения ГБОУ «Белгородский инженерно-юношеский лицей» в Центре дистанционного образования детей-инвалидов.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800" b="1" dirty="0" smtClean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Индивидуальное </a:t>
            </a:r>
            <a:r>
              <a:rPr lang="ru-RU" sz="16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обучение на дому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для детей, нуждающихся в длительном лечении, детей-инвалидов, которые по состоянию здоровья не могут посещать школу, на основании заключения медицинской организации.</a:t>
            </a: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endParaRPr lang="ru-RU" sz="800" b="1" dirty="0" smtClean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0"/>
              </a:spcAft>
            </a:pPr>
            <a:r>
              <a:rPr lang="ru-RU" sz="16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Семейная </a:t>
            </a:r>
            <a:r>
              <a:rPr lang="ru-RU" sz="16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форма образования. 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Родители/законные представители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обеспечивают обучение ребенка вне образовательной организации. Для прохождения аттестации определяются образовательные организации, на базе которых создаются условия с учетом мнения 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родителей/законных представителей.</a:t>
            </a:r>
            <a:endParaRPr lang="ru-RU" sz="1400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6664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2404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l="-39000" r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745168" y="290938"/>
            <a:ext cx="50953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cap="all" dirty="0">
                <a:solidFill>
                  <a:schemeClr val="bg1"/>
                </a:solidFill>
              </a:rPr>
              <a:t>В каком возрасте идти в школу?</a:t>
            </a:r>
          </a:p>
        </p:txBody>
      </p:sp>
      <p:pic>
        <p:nvPicPr>
          <p:cNvPr id="4" name="Picture 4" descr="Школьник, школа, ребенок, фотография, рука png | Klipartz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4" b="100000" l="10000" r="9089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2531" y="0"/>
            <a:ext cx="1568658" cy="1505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71193" y="1521356"/>
            <a:ext cx="6324489" cy="42416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Получение начального общего образования в образовательных организациях</a:t>
            </a:r>
            <a:r>
              <a:rPr lang="ru-RU" sz="20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2000" b="1" dirty="0" smtClean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2000" b="1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достижении детьми возраста шести лет и шести месяцев;</a:t>
            </a:r>
          </a:p>
          <a:p>
            <a:pPr marL="285750" indent="-285750" algn="just">
              <a:lnSpc>
                <a:spcPct val="107000"/>
              </a:lnSpc>
              <a:spcAft>
                <a:spcPts val="0"/>
              </a:spcAft>
              <a:buFont typeface="Wingdings" panose="05000000000000000000" pitchFamily="2" charset="2"/>
              <a:buChar char="ü"/>
            </a:pPr>
            <a:r>
              <a:rPr lang="ru-RU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 </a:t>
            </a: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отсутствии противопоказаний по состоянию здоровья, но не позже достижения ими возраста восьми лет. 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dirty="0" smtClean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endParaRPr lang="ru-RU" sz="1600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sz="16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</a:t>
            </a:r>
            <a:r>
              <a:rPr lang="ru-RU" sz="16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заявлению </a:t>
            </a:r>
            <a:r>
              <a:rPr lang="ru-RU" sz="16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родителей/законных представителей </a:t>
            </a:r>
            <a:r>
              <a:rPr lang="ru-RU" sz="16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детей учредитель образовательной организации вправе разрешить прием детей в более раннем или более позднем возрасте.</a:t>
            </a:r>
          </a:p>
          <a:p>
            <a:pPr indent="450215" algn="just"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64118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2404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l="-39000" r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825" y="-15955"/>
            <a:ext cx="6057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cap="all" dirty="0">
                <a:solidFill>
                  <a:schemeClr val="bg1"/>
                </a:solidFill>
              </a:rPr>
              <a:t>Какое возможно </a:t>
            </a:r>
            <a:endParaRPr lang="ru-RU" sz="2400" b="1" cap="all" dirty="0" smtClean="0">
              <a:solidFill>
                <a:schemeClr val="bg1"/>
              </a:solidFill>
            </a:endParaRPr>
          </a:p>
          <a:p>
            <a:pPr algn="r"/>
            <a:r>
              <a:rPr lang="ru-RU" sz="2400" b="1" cap="all" dirty="0" smtClean="0">
                <a:solidFill>
                  <a:schemeClr val="bg1"/>
                </a:solidFill>
              </a:rPr>
              <a:t>дополнительное образование?</a:t>
            </a:r>
            <a:endParaRPr lang="ru-RU" sz="2400" b="1" cap="all" dirty="0">
              <a:solidFill>
                <a:schemeClr val="bg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04649" y="3917747"/>
            <a:ext cx="6882967" cy="835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en-US" sz="1400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                                                                             </a:t>
            </a:r>
            <a:r>
              <a:rPr lang="ru-RU" sz="1400" b="1" dirty="0">
                <a:solidFill>
                  <a:srgbClr val="3F6896"/>
                </a:solidFill>
                <a:ea typeface="Times New Roman" panose="02020603050405020304" pitchFamily="18" charset="0"/>
              </a:rPr>
              <a:t>н</a:t>
            </a:r>
            <a:r>
              <a:rPr lang="ru-RU" sz="1400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е </a:t>
            </a:r>
            <a:r>
              <a:rPr lang="ru-RU" sz="1400" b="1" dirty="0">
                <a:solidFill>
                  <a:srgbClr val="3F6896"/>
                </a:solidFill>
                <a:ea typeface="Times New Roman" panose="02020603050405020304" pitchFamily="18" charset="0"/>
              </a:rPr>
              <a:t>выходя из дома, можно выбрать творческое объединение, подать заявку на обучение и получить сертификат дополнительного образования. 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202127" y="1253581"/>
            <a:ext cx="676425" cy="650579"/>
            <a:chOff x="464678" y="1111283"/>
            <a:chExt cx="676425" cy="650579"/>
          </a:xfrm>
          <a:solidFill>
            <a:srgbClr val="3F6896"/>
          </a:solidFill>
        </p:grpSpPr>
        <p:sp>
          <p:nvSpPr>
            <p:cNvPr id="9" name="Восьмиугольник 8"/>
            <p:cNvSpPr/>
            <p:nvPr/>
          </p:nvSpPr>
          <p:spPr>
            <a:xfrm>
              <a:off x="464678" y="1111283"/>
              <a:ext cx="676425" cy="650579"/>
            </a:xfrm>
            <a:prstGeom prst="octagon">
              <a:avLst>
                <a:gd name="adj" fmla="val 33300"/>
              </a:avLst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527108" y="1251144"/>
              <a:ext cx="530915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+mj-lt"/>
                  <a:ea typeface="Times New Roman" panose="02020603050405020304" pitchFamily="18" charset="0"/>
                  <a:cs typeface="Times New Roman" panose="02020603050405020304" pitchFamily="18" charset="0"/>
                </a:rPr>
                <a:t>130</a:t>
              </a:r>
              <a:endParaRPr lang="ru-RU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781592" y="1180069"/>
            <a:ext cx="54682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000" b="1" dirty="0">
                <a:solidFill>
                  <a:srgbClr val="3F6896"/>
                </a:solidFill>
                <a:ea typeface="Times New Roman" panose="02020603050405020304" pitchFamily="18" charset="0"/>
              </a:rPr>
              <a:t>адаптированных </a:t>
            </a:r>
            <a:endParaRPr lang="ru-RU" sz="2000" b="1" dirty="0" smtClean="0">
              <a:solidFill>
                <a:srgbClr val="3F6896"/>
              </a:solidFill>
              <a:ea typeface="Times New Roman" panose="02020603050405020304" pitchFamily="18" charset="0"/>
            </a:endParaRPr>
          </a:p>
          <a:p>
            <a:pPr>
              <a:lnSpc>
                <a:spcPct val="80000"/>
              </a:lnSpc>
            </a:pPr>
            <a:r>
              <a:rPr lang="ru-RU" sz="2000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программ </a:t>
            </a:r>
            <a:r>
              <a:rPr lang="ru-RU" sz="2000" b="1" dirty="0">
                <a:solidFill>
                  <a:srgbClr val="3F6896"/>
                </a:solidFill>
                <a:ea typeface="Times New Roman" panose="02020603050405020304" pitchFamily="18" charset="0"/>
              </a:rPr>
              <a:t>для детей с </a:t>
            </a:r>
            <a:r>
              <a:rPr lang="ru-RU" sz="2000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РАС по</a:t>
            </a:r>
            <a:endParaRPr lang="ru-RU" sz="2000" b="1" dirty="0">
              <a:solidFill>
                <a:srgbClr val="3F6896"/>
              </a:solidFill>
              <a:ea typeface="Times New Roman" panose="02020603050405020304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4121296" y="1180069"/>
            <a:ext cx="676425" cy="650579"/>
            <a:chOff x="482418" y="1120840"/>
            <a:chExt cx="676425" cy="650579"/>
          </a:xfrm>
        </p:grpSpPr>
        <p:sp>
          <p:nvSpPr>
            <p:cNvPr id="13" name="Восьмиугольник 12"/>
            <p:cNvSpPr/>
            <p:nvPr/>
          </p:nvSpPr>
          <p:spPr>
            <a:xfrm>
              <a:off x="482418" y="1120840"/>
              <a:ext cx="676425" cy="650579"/>
            </a:xfrm>
            <a:prstGeom prst="octagon">
              <a:avLst>
                <a:gd name="adj" fmla="val 33300"/>
              </a:avLst>
            </a:prstGeom>
            <a:solidFill>
              <a:srgbClr val="3F689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667199" y="1270516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+mj-lt"/>
                  <a:ea typeface="Times New Roman" panose="02020603050405020304" pitchFamily="18" charset="0"/>
                  <a:cs typeface="Times New Roman" panose="02020603050405020304" pitchFamily="18" charset="0"/>
                </a:rPr>
                <a:t>5</a:t>
              </a:r>
              <a:endParaRPr lang="ru-RU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15" name="Прямоугольник 14"/>
          <p:cNvSpPr/>
          <p:nvPr/>
        </p:nvSpPr>
        <p:spPr>
          <a:xfrm>
            <a:off x="4716705" y="1342942"/>
            <a:ext cx="217482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000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направленностям</a:t>
            </a:r>
            <a:endParaRPr lang="ru-RU" sz="2000" b="1" dirty="0">
              <a:solidFill>
                <a:srgbClr val="3F6896"/>
              </a:solidFill>
              <a:ea typeface="Times New Roman" panose="02020603050405020304" pitchFamily="18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228921" y="2304287"/>
            <a:ext cx="676425" cy="650579"/>
            <a:chOff x="482418" y="1120840"/>
            <a:chExt cx="676425" cy="650579"/>
          </a:xfrm>
        </p:grpSpPr>
        <p:sp>
          <p:nvSpPr>
            <p:cNvPr id="17" name="Восьмиугольник 16"/>
            <p:cNvSpPr/>
            <p:nvPr/>
          </p:nvSpPr>
          <p:spPr>
            <a:xfrm>
              <a:off x="482418" y="1120840"/>
              <a:ext cx="676425" cy="650579"/>
            </a:xfrm>
            <a:prstGeom prst="octagon">
              <a:avLst>
                <a:gd name="adj" fmla="val 333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658146" y="1270516"/>
              <a:ext cx="3000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+mj-lt"/>
                  <a:ea typeface="Times New Roman" panose="02020603050405020304" pitchFamily="18" charset="0"/>
                  <a:cs typeface="Times New Roman" panose="02020603050405020304" pitchFamily="18" charset="0"/>
                </a:rPr>
                <a:t>9</a:t>
              </a:r>
              <a:endParaRPr lang="ru-RU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766212" y="2792970"/>
            <a:ext cx="676425" cy="650579"/>
            <a:chOff x="482418" y="1120840"/>
            <a:chExt cx="676425" cy="650579"/>
          </a:xfrm>
        </p:grpSpPr>
        <p:sp>
          <p:nvSpPr>
            <p:cNvPr id="20" name="Восьмиугольник 19"/>
            <p:cNvSpPr/>
            <p:nvPr/>
          </p:nvSpPr>
          <p:spPr>
            <a:xfrm>
              <a:off x="482418" y="1120840"/>
              <a:ext cx="676425" cy="650579"/>
            </a:xfrm>
            <a:prstGeom prst="octagon">
              <a:avLst>
                <a:gd name="adj" fmla="val 333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1" name="Прямоугольник 20"/>
            <p:cNvSpPr/>
            <p:nvPr/>
          </p:nvSpPr>
          <p:spPr>
            <a:xfrm>
              <a:off x="621934" y="1279569"/>
              <a:ext cx="4154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+mj-lt"/>
                </a:rPr>
                <a:t>74</a:t>
              </a:r>
              <a:endParaRPr lang="ru-RU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22" name="Группа 21"/>
          <p:cNvGrpSpPr/>
          <p:nvPr/>
        </p:nvGrpSpPr>
        <p:grpSpPr>
          <a:xfrm>
            <a:off x="755825" y="1805270"/>
            <a:ext cx="676425" cy="650579"/>
            <a:chOff x="482418" y="1120840"/>
            <a:chExt cx="676425" cy="650579"/>
          </a:xfrm>
        </p:grpSpPr>
        <p:sp>
          <p:nvSpPr>
            <p:cNvPr id="23" name="Восьмиугольник 22"/>
            <p:cNvSpPr/>
            <p:nvPr/>
          </p:nvSpPr>
          <p:spPr>
            <a:xfrm>
              <a:off x="482418" y="1120840"/>
              <a:ext cx="676425" cy="650579"/>
            </a:xfrm>
            <a:prstGeom prst="octagon">
              <a:avLst>
                <a:gd name="adj" fmla="val 333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4" name="Прямоугольник 23"/>
            <p:cNvSpPr/>
            <p:nvPr/>
          </p:nvSpPr>
          <p:spPr>
            <a:xfrm>
              <a:off x="621934" y="1279569"/>
              <a:ext cx="4154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+mj-lt"/>
                </a:rPr>
                <a:t>11</a:t>
              </a:r>
              <a:endParaRPr lang="ru-RU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2372845" y="2302626"/>
            <a:ext cx="676425" cy="650579"/>
            <a:chOff x="482418" y="1120840"/>
            <a:chExt cx="676425" cy="650579"/>
          </a:xfrm>
        </p:grpSpPr>
        <p:sp>
          <p:nvSpPr>
            <p:cNvPr id="26" name="Восьмиугольник 25"/>
            <p:cNvSpPr/>
            <p:nvPr/>
          </p:nvSpPr>
          <p:spPr>
            <a:xfrm>
              <a:off x="482418" y="1120840"/>
              <a:ext cx="676425" cy="650579"/>
            </a:xfrm>
            <a:prstGeom prst="octagon">
              <a:avLst>
                <a:gd name="adj" fmla="val 33300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7" name="Прямоугольник 26"/>
            <p:cNvSpPr/>
            <p:nvPr/>
          </p:nvSpPr>
          <p:spPr>
            <a:xfrm>
              <a:off x="621934" y="1279569"/>
              <a:ext cx="41549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solidFill>
                    <a:schemeClr val="bg1"/>
                  </a:solidFill>
                  <a:latin typeface="+mj-lt"/>
                </a:rPr>
                <a:t>22</a:t>
              </a:r>
              <a:endParaRPr lang="ru-RU" b="1" dirty="0">
                <a:solidFill>
                  <a:schemeClr val="bg1"/>
                </a:solidFill>
                <a:latin typeface="+mj-lt"/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3413388" y="2953969"/>
            <a:ext cx="4154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+mj-lt"/>
              </a:rPr>
              <a:t>14</a:t>
            </a:r>
            <a:endParaRPr lang="ru-RU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880459" y="2437985"/>
            <a:ext cx="14189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технических</a:t>
            </a:r>
            <a:endParaRPr lang="ru-RU" b="1" dirty="0">
              <a:solidFill>
                <a:srgbClr val="3F6896"/>
              </a:solidFill>
              <a:ea typeface="Times New Roman" panose="02020603050405020304" pitchFamily="18" charset="0"/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1418676" y="2943065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художественных</a:t>
            </a:r>
            <a:endParaRPr lang="ru-RU" b="1" dirty="0">
              <a:solidFill>
                <a:srgbClr val="3F6896"/>
              </a:solidFill>
              <a:ea typeface="Times New Roman" panose="02020603050405020304" pitchFamily="18" charset="0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414143" y="1936841"/>
            <a:ext cx="22485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естественнонаучных</a:t>
            </a:r>
            <a:endParaRPr lang="ru-RU" b="1" dirty="0">
              <a:solidFill>
                <a:srgbClr val="3F6896"/>
              </a:solidFill>
              <a:ea typeface="Times New Roman" panose="02020603050405020304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3023933" y="2449637"/>
            <a:ext cx="27801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социально-гуманитарных</a:t>
            </a:r>
            <a:endParaRPr lang="ru-RU" b="1" dirty="0">
              <a:solidFill>
                <a:srgbClr val="3F6896"/>
              </a:solidFill>
              <a:ea typeface="Times New Roman" panose="02020603050405020304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3948946" y="2963662"/>
            <a:ext cx="28477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физкультурно-спортивных</a:t>
            </a:r>
            <a:endParaRPr lang="ru-RU" b="1" dirty="0">
              <a:solidFill>
                <a:srgbClr val="3F6896"/>
              </a:solidFill>
              <a:ea typeface="Times New Roman" panose="02020603050405020304" pitchFamily="18" charset="0"/>
            </a:endParaRPr>
          </a:p>
        </p:txBody>
      </p:sp>
      <p:pic>
        <p:nvPicPr>
          <p:cNvPr id="36" name="Picture 6" descr="Мальчик, машущий мальчик, ребенок, рука, фотография png | PNGWi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9" b="96630" l="10000" r="90761">
                        <a14:foregroundMark x1="49565" y1="50326" x2="60109" y2="69022"/>
                        <a14:foregroundMark x1="58261" y1="26087" x2="58478" y2="33478"/>
                        <a14:foregroundMark x1="44457" y1="26087" x2="43478" y2="34239"/>
                        <a14:foregroundMark x1="61522" y1="93804" x2="72065" y2="93804"/>
                        <a14:foregroundMark x1="76739" y1="92826" x2="71848" y2="94239"/>
                        <a14:foregroundMark x1="62174" y1="93804" x2="56848" y2="91957"/>
                        <a14:foregroundMark x1="33913" y1="93370" x2="44891" y2="93804"/>
                        <a14:foregroundMark x1="41196" y1="95000" x2="32826" y2="93370"/>
                        <a14:foregroundMark x1="31630" y1="92391" x2="32283" y2="938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2865" y="11165"/>
            <a:ext cx="1210105" cy="1210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Восьмиугольник 36"/>
          <p:cNvSpPr/>
          <p:nvPr/>
        </p:nvSpPr>
        <p:spPr>
          <a:xfrm>
            <a:off x="3292907" y="2818922"/>
            <a:ext cx="676425" cy="650579"/>
          </a:xfrm>
          <a:prstGeom prst="octagon">
            <a:avLst>
              <a:gd name="adj" fmla="val 333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3225901" y="5674173"/>
            <a:ext cx="3532370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algn="r">
              <a:spcBef>
                <a:spcPts val="300"/>
              </a:spcBef>
              <a:spcAft>
                <a:spcPts val="300"/>
              </a:spcAft>
            </a:pPr>
            <a:r>
              <a:rPr lang="ru-RU" dirty="0" smtClean="0">
                <a:solidFill>
                  <a:schemeClr val="bg1"/>
                </a:solidFill>
              </a:rPr>
              <a:t>belobldvorec@mail.ru </a:t>
            </a:r>
            <a:endParaRPr lang="ru-RU" dirty="0">
              <a:solidFill>
                <a:schemeClr val="bg1"/>
              </a:solidFill>
            </a:endParaRPr>
          </a:p>
          <a:p>
            <a:pPr marL="457200" algn="r">
              <a:spcBef>
                <a:spcPts val="300"/>
              </a:spcBef>
              <a:spcAft>
                <a:spcPts val="300"/>
              </a:spcAft>
            </a:pPr>
            <a:r>
              <a:rPr lang="ru-RU" dirty="0">
                <a:solidFill>
                  <a:schemeClr val="bg1"/>
                </a:solidFill>
              </a:rPr>
              <a:t>https://</a:t>
            </a:r>
            <a:r>
              <a:rPr lang="ru-RU" dirty="0" smtClean="0">
                <a:solidFill>
                  <a:schemeClr val="bg1"/>
                </a:solidFill>
              </a:rPr>
              <a:t>vk.com/beloddt 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8" name="Прямоугольник 27"/>
          <p:cNvSpPr/>
          <p:nvPr/>
        </p:nvSpPr>
        <p:spPr>
          <a:xfrm>
            <a:off x="567133" y="3898510"/>
            <a:ext cx="294860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a typeface="Times New Roman" panose="02020603050405020304" pitchFamily="18" charset="0"/>
              </a:rPr>
              <a:t>https</a:t>
            </a:r>
            <a:r>
              <a:rPr lang="ru-RU" b="1" dirty="0">
                <a:solidFill>
                  <a:schemeClr val="bg1"/>
                </a:solidFill>
                <a:ea typeface="Times New Roman" panose="02020603050405020304" pitchFamily="18" charset="0"/>
              </a:rPr>
              <a:t>:// </a:t>
            </a:r>
            <a:r>
              <a:rPr lang="en-US" b="1" dirty="0">
                <a:solidFill>
                  <a:schemeClr val="bg1"/>
                </a:solidFill>
                <a:ea typeface="Times New Roman" panose="02020603050405020304" pitchFamily="18" charset="0"/>
              </a:rPr>
              <a:t>p</a:t>
            </a:r>
            <a:r>
              <a:rPr lang="ru-RU" b="1" dirty="0">
                <a:solidFill>
                  <a:schemeClr val="bg1"/>
                </a:solidFill>
                <a:ea typeface="Times New Roman" panose="02020603050405020304" pitchFamily="18" charset="0"/>
              </a:rPr>
              <a:t>31.навигатор.дети</a:t>
            </a:r>
          </a:p>
        </p:txBody>
      </p:sp>
      <p:sp>
        <p:nvSpPr>
          <p:cNvPr id="40" name="Прямоугольник 39"/>
          <p:cNvSpPr/>
          <p:nvPr/>
        </p:nvSpPr>
        <p:spPr>
          <a:xfrm>
            <a:off x="1629272" y="4885711"/>
            <a:ext cx="50479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Информационная</a:t>
            </a:r>
            <a:r>
              <a:rPr lang="en-US" sz="2000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rgbClr val="3F6896"/>
                </a:solidFill>
                <a:ea typeface="Times New Roman" panose="02020603050405020304" pitchFamily="18" charset="0"/>
              </a:rPr>
              <a:t>поддержка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-359471" y="5632498"/>
            <a:ext cx="3604216" cy="7232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>
              <a:spcBef>
                <a:spcPts val="300"/>
              </a:spcBef>
              <a:spcAft>
                <a:spcPts val="300"/>
              </a:spcAft>
            </a:pPr>
            <a:r>
              <a:rPr lang="ru-RU" dirty="0">
                <a:solidFill>
                  <a:schemeClr val="bg1"/>
                </a:solidFill>
              </a:rPr>
              <a:t>https://vk.com/happyfind31 </a:t>
            </a:r>
          </a:p>
          <a:p>
            <a:pPr marL="457200">
              <a:spcBef>
                <a:spcPts val="300"/>
              </a:spcBef>
              <a:spcAft>
                <a:spcPts val="300"/>
              </a:spcAft>
            </a:pPr>
            <a:r>
              <a:rPr lang="ru-RU" dirty="0">
                <a:solidFill>
                  <a:schemeClr val="bg1"/>
                </a:solidFill>
              </a:rPr>
              <a:t>https://vk.com/modelcenter31</a:t>
            </a:r>
          </a:p>
        </p:txBody>
      </p:sp>
    </p:spTree>
    <p:extLst>
      <p:ext uri="{BB962C8B-B14F-4D97-AF65-F5344CB8AC3E}">
        <p14:creationId xmlns:p14="http://schemas.microsoft.com/office/powerpoint/2010/main" val="197019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2404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l="-39000" r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58843" y="212253"/>
            <a:ext cx="568169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cap="all" dirty="0">
                <a:solidFill>
                  <a:schemeClr val="bg1"/>
                </a:solidFill>
              </a:rPr>
              <a:t>Адаптивный спорт: как можно заняться </a:t>
            </a:r>
            <a:r>
              <a:rPr lang="ru-RU" sz="2400" b="1" cap="all" dirty="0" smtClean="0">
                <a:solidFill>
                  <a:schemeClr val="bg1"/>
                </a:solidFill>
              </a:rPr>
              <a:t>спортом?</a:t>
            </a:r>
            <a:endParaRPr lang="ru-RU" sz="2400" b="1" cap="all" dirty="0">
              <a:solidFill>
                <a:schemeClr val="bg1"/>
              </a:solidFill>
            </a:endParaRPr>
          </a:p>
        </p:txBody>
      </p:sp>
      <p:pic>
        <p:nvPicPr>
          <p:cNvPr id="1028" name="Picture 4" descr="Пин на доске szkoła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335"/>
          <a:stretch/>
        </p:blipFill>
        <p:spPr bwMode="auto">
          <a:xfrm>
            <a:off x="67912" y="-47741"/>
            <a:ext cx="1050116" cy="1341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7912" y="2218771"/>
            <a:ext cx="677262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000" b="1" dirty="0">
                <a:solidFill>
                  <a:srgbClr val="3F6896"/>
                </a:solidFill>
                <a:ea typeface="Times New Roman" panose="02020603050405020304" pitchFamily="18" charset="0"/>
              </a:rPr>
              <a:t>Документы для зачисления: </a:t>
            </a: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3F6896"/>
                </a:solidFill>
                <a:ea typeface="Times New Roman" panose="02020603050405020304" pitchFamily="18" charset="0"/>
              </a:rPr>
              <a:t>- заявление </a:t>
            </a:r>
            <a:r>
              <a:rPr lang="ru-RU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родителя/законного представителя </a:t>
            </a:r>
            <a:r>
              <a:rPr lang="ru-RU" b="1" dirty="0">
                <a:solidFill>
                  <a:srgbClr val="3F6896"/>
                </a:solidFill>
                <a:ea typeface="Times New Roman" panose="02020603050405020304" pitchFamily="18" charset="0"/>
              </a:rPr>
              <a:t>ребенка;</a:t>
            </a: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3F6896"/>
                </a:solidFill>
                <a:ea typeface="Times New Roman" panose="02020603050405020304" pitchFamily="18" charset="0"/>
              </a:rPr>
              <a:t>- копия свидетельства о рождении ребенка; </a:t>
            </a: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3F6896"/>
                </a:solidFill>
                <a:ea typeface="Times New Roman" panose="02020603050405020304" pitchFamily="18" charset="0"/>
              </a:rPr>
              <a:t>- копия медицинского полиса; </a:t>
            </a: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3F6896"/>
                </a:solidFill>
                <a:ea typeface="Times New Roman" panose="02020603050405020304" pitchFamily="18" charset="0"/>
              </a:rPr>
              <a:t>- копия справки МСЭ;</a:t>
            </a:r>
          </a:p>
          <a:p>
            <a:pPr algn="just">
              <a:spcAft>
                <a:spcPts val="0"/>
              </a:spcAft>
            </a:pPr>
            <a:r>
              <a:rPr lang="ru-RU" b="1" dirty="0">
                <a:solidFill>
                  <a:srgbClr val="3F6896"/>
                </a:solidFill>
                <a:ea typeface="Times New Roman" panose="02020603050405020304" pitchFamily="18" charset="0"/>
              </a:rPr>
              <a:t>- справка от педиатра.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7912" y="1328989"/>
            <a:ext cx="681344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3F6896"/>
                </a:solidFill>
                <a:ea typeface="Times New Roman" panose="02020603050405020304" pitchFamily="18" charset="0"/>
              </a:rPr>
              <a:t>Центр адаптивного спорта и физической культуры </a:t>
            </a:r>
            <a:r>
              <a:rPr lang="ru-RU" sz="2000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области</a:t>
            </a:r>
            <a:endParaRPr lang="ru-RU" sz="2000" b="1" dirty="0">
              <a:solidFill>
                <a:srgbClr val="3F6896"/>
              </a:solidFill>
              <a:ea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-606583" y="1669710"/>
            <a:ext cx="70843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449580">
              <a:spcAft>
                <a:spcPts val="0"/>
              </a:spcAft>
            </a:pPr>
            <a:r>
              <a:rPr lang="ru-RU" sz="1400" b="1" dirty="0">
                <a:solidFill>
                  <a:srgbClr val="3F6896"/>
                </a:solidFill>
                <a:ea typeface="Times New Roman" panose="02020603050405020304" pitchFamily="18" charset="0"/>
              </a:rPr>
              <a:t>г. Белгород, ул. Мичурина</a:t>
            </a:r>
            <a:r>
              <a:rPr lang="ru-RU" sz="1400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, д</a:t>
            </a:r>
            <a:r>
              <a:rPr lang="ru-RU" sz="1400" b="1" dirty="0">
                <a:solidFill>
                  <a:srgbClr val="3F6896"/>
                </a:solidFill>
                <a:ea typeface="Times New Roman" panose="02020603050405020304" pitchFamily="18" charset="0"/>
              </a:rPr>
              <a:t>. 41, спортивный отдел. </a:t>
            </a:r>
            <a:endParaRPr lang="ru-RU" sz="1400" b="1" dirty="0" smtClean="0">
              <a:solidFill>
                <a:srgbClr val="3F6896"/>
              </a:solidFill>
              <a:ea typeface="Times New Roman" panose="02020603050405020304" pitchFamily="18" charset="0"/>
            </a:endParaRPr>
          </a:p>
          <a:p>
            <a:pPr marL="457200" indent="449580">
              <a:spcAft>
                <a:spcPts val="0"/>
              </a:spcAft>
            </a:pPr>
            <a:r>
              <a:rPr lang="ru-RU" sz="1400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Телефон </a:t>
            </a:r>
            <a:r>
              <a:rPr lang="ru-RU" sz="1400" b="1" dirty="0">
                <a:solidFill>
                  <a:srgbClr val="3F6896"/>
                </a:solidFill>
                <a:ea typeface="Times New Roman" panose="02020603050405020304" pitchFamily="18" charset="0"/>
              </a:rPr>
              <a:t>для справок: </a:t>
            </a:r>
            <a:r>
              <a:rPr lang="ru-RU" sz="1400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8(4722</a:t>
            </a:r>
            <a:r>
              <a:rPr lang="ru-RU" sz="1400" b="1" dirty="0">
                <a:solidFill>
                  <a:srgbClr val="3F6896"/>
                </a:solidFill>
                <a:ea typeface="Times New Roman" panose="02020603050405020304" pitchFamily="18" charset="0"/>
              </a:rPr>
              <a:t>) 38-08-65.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-416459" y="4029716"/>
            <a:ext cx="690369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14288" algn="just">
              <a:spcAft>
                <a:spcPts val="0"/>
              </a:spcAft>
            </a:pPr>
            <a:r>
              <a:rPr lang="ru-RU" sz="2000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Программа </a:t>
            </a:r>
            <a:r>
              <a:rPr lang="ru-RU" sz="2000" b="1" dirty="0">
                <a:solidFill>
                  <a:srgbClr val="3F6896"/>
                </a:solidFill>
                <a:ea typeface="Times New Roman" panose="02020603050405020304" pitchFamily="18" charset="0"/>
              </a:rPr>
              <a:t>для лиц с </a:t>
            </a:r>
            <a:r>
              <a:rPr lang="ru-RU" sz="2000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ОВЗ:</a:t>
            </a:r>
            <a:endParaRPr lang="ru-RU" sz="2000" b="1" dirty="0">
              <a:solidFill>
                <a:srgbClr val="3F6896"/>
              </a:solidFill>
              <a:ea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-362135" y="4434666"/>
            <a:ext cx="63736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285750" algn="just">
              <a:spcAft>
                <a:spcPts val="0"/>
              </a:spcAft>
              <a:buFontTx/>
              <a:buChar char="-"/>
            </a:pPr>
            <a:r>
              <a:rPr lang="ru-RU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физкультурно-оздоровительной направленности</a:t>
            </a:r>
          </a:p>
          <a:p>
            <a:pPr marL="457200">
              <a:spcAft>
                <a:spcPts val="0"/>
              </a:spcAft>
            </a:pPr>
            <a:r>
              <a:rPr lang="ru-RU" sz="1400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(</a:t>
            </a:r>
            <a:r>
              <a:rPr lang="ru-RU" sz="1400" b="1" dirty="0">
                <a:solidFill>
                  <a:srgbClr val="3F6896"/>
                </a:solidFill>
                <a:ea typeface="Times New Roman" panose="02020603050405020304" pitchFamily="18" charset="0"/>
              </a:rPr>
              <a:t>с 1 сентября </a:t>
            </a:r>
            <a:r>
              <a:rPr lang="ru-RU" sz="1400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по </a:t>
            </a:r>
            <a:r>
              <a:rPr lang="ru-RU" sz="1400" b="1" dirty="0">
                <a:solidFill>
                  <a:srgbClr val="3F6896"/>
                </a:solidFill>
                <a:ea typeface="Times New Roman" panose="02020603050405020304" pitchFamily="18" charset="0"/>
              </a:rPr>
              <a:t>31 мая</a:t>
            </a:r>
            <a:r>
              <a:rPr lang="ru-RU" sz="1400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)</a:t>
            </a:r>
            <a:endParaRPr lang="ru-RU" sz="1400" b="1" dirty="0">
              <a:solidFill>
                <a:srgbClr val="3F6896"/>
              </a:solidFill>
              <a:ea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-362135" y="5138335"/>
            <a:ext cx="72520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14288" algn="just">
              <a:spcAft>
                <a:spcPts val="0"/>
              </a:spcAft>
            </a:pPr>
            <a:r>
              <a:rPr lang="ru-RU" b="1" dirty="0">
                <a:solidFill>
                  <a:srgbClr val="3F6896"/>
                </a:solidFill>
                <a:ea typeface="Times New Roman" panose="02020603050405020304" pitchFamily="18" charset="0"/>
              </a:rPr>
              <a:t>Зачисление в группы осуществляется в возрасте с 7 лет и старше. </a:t>
            </a:r>
          </a:p>
          <a:p>
            <a:pPr marL="457200" indent="-14288" algn="just">
              <a:spcAft>
                <a:spcPts val="0"/>
              </a:spcAft>
            </a:pPr>
            <a:r>
              <a:rPr lang="ru-RU" b="1" dirty="0">
                <a:solidFill>
                  <a:srgbClr val="3F6896"/>
                </a:solidFill>
                <a:ea typeface="Times New Roman" panose="02020603050405020304" pitchFamily="18" charset="0"/>
              </a:rPr>
              <a:t>Занятия организованы на территории 7 муниципальных образований </a:t>
            </a:r>
            <a:r>
              <a:rPr lang="ru-RU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области </a:t>
            </a:r>
            <a:r>
              <a:rPr lang="ru-RU" b="1" dirty="0">
                <a:solidFill>
                  <a:srgbClr val="3F6896"/>
                </a:solidFill>
                <a:ea typeface="Times New Roman" panose="02020603050405020304" pitchFamily="18" charset="0"/>
              </a:rPr>
              <a:t>в 24 учреждениях.</a:t>
            </a:r>
          </a:p>
        </p:txBody>
      </p:sp>
    </p:spTree>
    <p:extLst>
      <p:ext uri="{BB962C8B-B14F-4D97-AF65-F5344CB8AC3E}">
        <p14:creationId xmlns:p14="http://schemas.microsoft.com/office/powerpoint/2010/main" val="3473023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2404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l="-39000" r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0474" y="135827"/>
            <a:ext cx="47544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cap="all" dirty="0">
                <a:solidFill>
                  <a:prstClr val="white"/>
                </a:solidFill>
              </a:rPr>
              <a:t>Как помочь ребенку с выбором профессии?</a:t>
            </a:r>
          </a:p>
        </p:txBody>
      </p:sp>
      <p:pic>
        <p:nvPicPr>
          <p:cNvPr id="3" name="Picture 4" descr="мальчик, мультфильм, ребенок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250" b="97250" l="10000" r="90000">
                        <a14:foregroundMark x1="41333" y1="42875" x2="33333" y2="51375"/>
                        <a14:foregroundMark x1="52556" y1="42000" x2="59444" y2="49375"/>
                        <a14:foregroundMark x1="59444" y1="50625" x2="60444" y2="54375"/>
                        <a14:foregroundMark x1="53667" y1="45750" x2="57889" y2="51250"/>
                        <a14:foregroundMark x1="49556" y1="92125" x2="48444" y2="92750"/>
                        <a14:foregroundMark x1="45111" y1="95500" x2="39778" y2="94625"/>
                        <a14:foregroundMark x1="65444" y1="92625" x2="61000" y2="93875"/>
                        <a14:foregroundMark x1="56667" y1="93375" x2="54000" y2="92625"/>
                        <a14:backgroundMark x1="54556" y1="49375" x2="56444" y2="5637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1717" y="0"/>
            <a:ext cx="1585949" cy="140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99177" y="1527503"/>
            <a:ext cx="6400800" cy="45377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07000"/>
              </a:lnSpc>
            </a:pPr>
            <a:r>
              <a:rPr lang="ru-RU" b="1" dirty="0">
                <a:solidFill>
                  <a:srgbClr val="3F689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Участие в мероприятиях:</a:t>
            </a:r>
          </a:p>
          <a:p>
            <a:pPr indent="450215" algn="just">
              <a:lnSpc>
                <a:spcPct val="107000"/>
              </a:lnSpc>
            </a:pPr>
            <a:r>
              <a:rPr lang="ru-RU" dirty="0">
                <a:solidFill>
                  <a:srgbClr val="3F689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dirty="0" smtClean="0">
                <a:solidFill>
                  <a:srgbClr val="3F689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профессиональная диагностика</a:t>
            </a:r>
            <a:r>
              <a:rPr lang="ru-RU" dirty="0">
                <a:solidFill>
                  <a:srgbClr val="3F689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indent="450215" algn="just">
              <a:lnSpc>
                <a:spcPct val="107000"/>
              </a:lnSpc>
            </a:pPr>
            <a:r>
              <a:rPr lang="ru-RU" dirty="0" smtClean="0">
                <a:solidFill>
                  <a:srgbClr val="3F689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профессиональное консультирование;</a:t>
            </a:r>
          </a:p>
          <a:p>
            <a:pPr indent="450215" algn="just">
              <a:lnSpc>
                <a:spcPct val="107000"/>
              </a:lnSpc>
            </a:pPr>
            <a:r>
              <a:rPr lang="ru-RU" dirty="0" smtClean="0">
                <a:solidFill>
                  <a:srgbClr val="3F689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мастер-классы и профессиональные пробы;</a:t>
            </a:r>
            <a:endParaRPr lang="ru-RU" dirty="0">
              <a:solidFill>
                <a:srgbClr val="3F6896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</a:pPr>
            <a:r>
              <a:rPr lang="ru-RU" dirty="0" smtClean="0">
                <a:solidFill>
                  <a:srgbClr val="3F689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профессиональная </a:t>
            </a:r>
            <a:r>
              <a:rPr lang="ru-RU" dirty="0">
                <a:solidFill>
                  <a:srgbClr val="3F689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подготовка</a:t>
            </a:r>
            <a:r>
              <a:rPr lang="ru-RU" dirty="0" smtClean="0">
                <a:solidFill>
                  <a:srgbClr val="3F689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dirty="0" smtClean="0">
              <a:solidFill>
                <a:srgbClr val="3F6896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</a:pPr>
            <a:r>
              <a:rPr lang="ru-RU" dirty="0" smtClean="0">
                <a:solidFill>
                  <a:srgbClr val="3F689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3F689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курсы «Твоя профессиональная карьера», «Подросток в мире профессий», «Психология и выбор профессии», «Я и моя профессия».</a:t>
            </a:r>
          </a:p>
          <a:p>
            <a:pPr indent="450215" algn="just">
              <a:lnSpc>
                <a:spcPct val="107000"/>
              </a:lnSpc>
            </a:pPr>
            <a:endParaRPr lang="ru-RU" dirty="0" smtClean="0">
              <a:solidFill>
                <a:srgbClr val="3F6896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</a:pPr>
            <a:endParaRPr lang="ru-RU" dirty="0">
              <a:solidFill>
                <a:srgbClr val="3F6896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0215" algn="just">
              <a:lnSpc>
                <a:spcPct val="107000"/>
              </a:lnSpc>
            </a:pPr>
            <a:r>
              <a:rPr lang="ru-RU" dirty="0" smtClean="0">
                <a:solidFill>
                  <a:srgbClr val="3F689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Вопросы </a:t>
            </a:r>
            <a:r>
              <a:rPr lang="ru-RU" dirty="0">
                <a:solidFill>
                  <a:srgbClr val="3F689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профессиональной ориентации </a:t>
            </a:r>
            <a:r>
              <a:rPr lang="ru-RU" dirty="0" smtClean="0">
                <a:solidFill>
                  <a:srgbClr val="3F689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Базовая профессиональная образовательная организация инклюзивного образования </a:t>
            </a:r>
            <a:r>
              <a:rPr lang="ru-RU" dirty="0">
                <a:solidFill>
                  <a:srgbClr val="3F689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(ОГАПОУ «Белгородский  индустриальный колледж»), тел. 8(4722) 26-07-63</a:t>
            </a:r>
          </a:p>
          <a:p>
            <a:pPr indent="450215" algn="just">
              <a:lnSpc>
                <a:spcPct val="107000"/>
              </a:lnSpc>
            </a:pPr>
            <a:r>
              <a:rPr lang="ru-RU" dirty="0">
                <a:solidFill>
                  <a:srgbClr val="3F6896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417052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2404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l="-39000" r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434566" y="76180"/>
            <a:ext cx="7170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cap="all" dirty="0">
                <a:solidFill>
                  <a:prstClr val="white"/>
                </a:solidFill>
              </a:rPr>
              <a:t>Куда пойти </a:t>
            </a:r>
            <a:endParaRPr lang="ru-RU" sz="2400" b="1" cap="all" dirty="0" smtClean="0">
              <a:solidFill>
                <a:prstClr val="white"/>
              </a:solidFill>
            </a:endParaRPr>
          </a:p>
          <a:p>
            <a:pPr algn="r"/>
            <a:r>
              <a:rPr lang="ru-RU" sz="2400" b="1" cap="all" dirty="0" smtClean="0">
                <a:solidFill>
                  <a:prstClr val="white"/>
                </a:solidFill>
              </a:rPr>
              <a:t>моему </a:t>
            </a:r>
            <a:r>
              <a:rPr lang="ru-RU" sz="2400" b="1" cap="all" dirty="0">
                <a:solidFill>
                  <a:prstClr val="white"/>
                </a:solidFill>
              </a:rPr>
              <a:t>ребенку после </a:t>
            </a:r>
            <a:r>
              <a:rPr lang="ru-RU" sz="2400" b="1" cap="all" dirty="0" smtClean="0">
                <a:solidFill>
                  <a:prstClr val="white"/>
                </a:solidFill>
              </a:rPr>
              <a:t>школы?</a:t>
            </a:r>
            <a:endParaRPr lang="ru-RU" sz="2400" b="1" cap="all" dirty="0">
              <a:solidFill>
                <a:prstClr val="white"/>
              </a:solidFill>
            </a:endParaRPr>
          </a:p>
        </p:txBody>
      </p:sp>
      <p:pic>
        <p:nvPicPr>
          <p:cNvPr id="5" name="Picture 2" descr="милый мальчик пнг образ | Векторы и PSD-файлы | Бесплатная загрузка на  Pngtree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944" b="100000" l="9167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7588" y="-1250"/>
            <a:ext cx="1697497" cy="16974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938949" y="997462"/>
            <a:ext cx="57968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880745" algn="l"/>
              </a:tabLst>
            </a:pPr>
            <a:r>
              <a:rPr lang="ru-RU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32 профессиональные образовательные организации</a:t>
            </a:r>
            <a:endParaRPr lang="ru-RU" b="1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Восьмиугольник 6"/>
          <p:cNvSpPr/>
          <p:nvPr/>
        </p:nvSpPr>
        <p:spPr>
          <a:xfrm>
            <a:off x="184515" y="1800823"/>
            <a:ext cx="440668" cy="423830"/>
          </a:xfrm>
          <a:prstGeom prst="octagon">
            <a:avLst>
              <a:gd name="adj" fmla="val 33300"/>
            </a:avLst>
          </a:prstGeom>
          <a:solidFill>
            <a:srgbClr val="3F689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79762" y="1431560"/>
            <a:ext cx="5865478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4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Формы обучения</a:t>
            </a:r>
            <a:endParaRPr lang="ru-RU" sz="1400" b="1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779762" y="1775819"/>
            <a:ext cx="5978097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Очная форма обучения с использованием индивидуального </a:t>
            </a:r>
            <a:r>
              <a:rPr lang="ru-RU" sz="14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образовательного маршрута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128543" y="1439617"/>
            <a:ext cx="5583232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endParaRPr lang="ru-RU" sz="1400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Восьмиугольник 24"/>
          <p:cNvSpPr/>
          <p:nvPr/>
        </p:nvSpPr>
        <p:spPr>
          <a:xfrm>
            <a:off x="200493" y="3372199"/>
            <a:ext cx="440668" cy="423830"/>
          </a:xfrm>
          <a:prstGeom prst="octagon">
            <a:avLst>
              <a:gd name="adj" fmla="val 33300"/>
            </a:avLst>
          </a:prstGeom>
          <a:solidFill>
            <a:srgbClr val="3F689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79761" y="3288080"/>
            <a:ext cx="59780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Специализированные группы для профессионального обучения (профессиональная подготовка)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938948" y="3796029"/>
            <a:ext cx="570629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400"/>
              </a:lnSpc>
            </a:pPr>
            <a:r>
              <a:rPr lang="ru-RU" b="1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 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профессиональных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образовательных 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организаций, организующих обучение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 адаптированным 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профессиональным образовательным программам </a:t>
            </a:r>
            <a:endParaRPr lang="ru-RU" sz="1400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641161" y="4640207"/>
            <a:ext cx="64331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tabLst>
                <a:tab pos="540385" algn="l"/>
              </a:tabLst>
            </a:pPr>
            <a:r>
              <a:rPr lang="ru-RU" sz="14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перечень необходимых документов </a:t>
            </a:r>
          </a:p>
        </p:txBody>
      </p:sp>
      <p:pic>
        <p:nvPicPr>
          <p:cNvPr id="38" name="Рисунок 3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0630" y="4618373"/>
            <a:ext cx="460531" cy="444229"/>
          </a:xfrm>
          <a:prstGeom prst="rect">
            <a:avLst/>
          </a:prstGeom>
        </p:spPr>
      </p:pic>
      <p:sp>
        <p:nvSpPr>
          <p:cNvPr id="41" name="Прямоугольник 40"/>
          <p:cNvSpPr/>
          <p:nvPr/>
        </p:nvSpPr>
        <p:spPr>
          <a:xfrm>
            <a:off x="554455" y="4865087"/>
            <a:ext cx="6838639" cy="297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паспорт </a:t>
            </a:r>
            <a:endParaRPr lang="ru-RU" sz="1400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2" name="Прямоугольник 41"/>
          <p:cNvSpPr/>
          <p:nvPr/>
        </p:nvSpPr>
        <p:spPr>
          <a:xfrm>
            <a:off x="257599" y="5062602"/>
            <a:ext cx="6588381" cy="1528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оригинал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или копия 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аттестата,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свидетельство 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государственного образца об обучении</a:t>
            </a:r>
            <a:endParaRPr lang="ru-RU" sz="1400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600"/>
              </a:lnSpc>
            </a:pP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медицинская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справка по форме 086-</a:t>
            </a:r>
            <a:r>
              <a:rPr lang="en-US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</a:t>
            </a:r>
            <a:endParaRPr lang="ru-RU" sz="1400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600"/>
              </a:lnSpc>
            </a:pP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заключение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психолого-медико 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педагогической комиссии</a:t>
            </a:r>
            <a:endParaRPr lang="ru-RU" sz="1400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600"/>
              </a:lnSpc>
            </a:pP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- 4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фотографии 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3х4</a:t>
            </a:r>
            <a:endParaRPr lang="ru-RU" sz="1400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ts val="1600"/>
              </a:lnSpc>
            </a:pP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 документ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подтверждающий инвалидность или ограниченные возможности 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здоровья</a:t>
            </a:r>
            <a:endParaRPr lang="ru-RU" sz="1400" dirty="0">
              <a:solidFill>
                <a:srgbClr val="456E9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938948" y="4328105"/>
            <a:ext cx="525196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зачисление </a:t>
            </a:r>
            <a:r>
              <a:rPr lang="ru-RU" sz="1400" dirty="0" smtClean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детей с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интеллектуальными нарушениями</a:t>
            </a:r>
          </a:p>
        </p:txBody>
      </p:sp>
      <p:sp>
        <p:nvSpPr>
          <p:cNvPr id="44" name="Прямоугольник 43"/>
          <p:cNvSpPr/>
          <p:nvPr/>
        </p:nvSpPr>
        <p:spPr>
          <a:xfrm>
            <a:off x="1321601" y="6304008"/>
            <a:ext cx="4169218" cy="35278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sz="1600" b="1" dirty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Вступительные испытания не проводятся!</a:t>
            </a:r>
          </a:p>
        </p:txBody>
      </p:sp>
      <p:sp>
        <p:nvSpPr>
          <p:cNvPr id="23" name="Восьмиугольник 22"/>
          <p:cNvSpPr/>
          <p:nvPr/>
        </p:nvSpPr>
        <p:spPr>
          <a:xfrm>
            <a:off x="180630" y="2417475"/>
            <a:ext cx="440668" cy="423830"/>
          </a:xfrm>
          <a:prstGeom prst="octagon">
            <a:avLst>
              <a:gd name="adj" fmla="val 33300"/>
            </a:avLst>
          </a:prstGeom>
          <a:solidFill>
            <a:srgbClr val="3F689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06599" y="2322860"/>
            <a:ext cx="5690380" cy="4370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Очно-заочная форма обучения для абитуриентов, имеющих низкий средний балл аттестата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1033438" y="3023392"/>
            <a:ext cx="3303397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целенаправленное обучение студентов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927245" y="2781010"/>
            <a:ext cx="6106861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b="1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5 </a:t>
            </a:r>
            <a:r>
              <a:rPr lang="ru-RU" sz="1400" dirty="0">
                <a:solidFill>
                  <a:srgbClr val="456E9A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профессиональных образовательных организаций</a:t>
            </a:r>
          </a:p>
        </p:txBody>
      </p:sp>
    </p:spTree>
    <p:extLst>
      <p:ext uri="{BB962C8B-B14F-4D97-AF65-F5344CB8AC3E}">
        <p14:creationId xmlns:p14="http://schemas.microsoft.com/office/powerpoint/2010/main" val="33766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2404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l="-39000" r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58843" y="-15704"/>
            <a:ext cx="568169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400" b="1" cap="all" dirty="0">
                <a:solidFill>
                  <a:schemeClr val="bg1"/>
                </a:solidFill>
              </a:rPr>
              <a:t>Как устроиться на работу </a:t>
            </a:r>
            <a:r>
              <a:rPr lang="ru-RU" sz="2400" b="1" cap="all" dirty="0" smtClean="0">
                <a:solidFill>
                  <a:schemeClr val="bg1"/>
                </a:solidFill>
              </a:rPr>
              <a:t> гражданам с РАС и другими ментальными нарушениями?</a:t>
            </a:r>
            <a:endParaRPr lang="ru-RU" sz="2400" b="1" cap="all" dirty="0">
              <a:solidFill>
                <a:schemeClr val="bg1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81878" y="2215699"/>
            <a:ext cx="634259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810260" algn="l"/>
              </a:tabLst>
            </a:pPr>
            <a:r>
              <a:rPr lang="ru-RU" sz="2000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через </a:t>
            </a:r>
            <a:r>
              <a:rPr lang="ru-RU" sz="2000" b="1" dirty="0">
                <a:solidFill>
                  <a:srgbClr val="3F6896"/>
                </a:solidFill>
                <a:ea typeface="Times New Roman" panose="02020603050405020304" pitchFamily="18" charset="0"/>
              </a:rPr>
              <a:t>Портал «Работа в России» </a:t>
            </a:r>
            <a:endParaRPr lang="ru-RU" sz="2000" b="1" dirty="0" smtClean="0">
              <a:solidFill>
                <a:srgbClr val="3F6896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810260" algn="l"/>
              </a:tabLst>
            </a:pPr>
            <a:r>
              <a:rPr lang="ru-RU" sz="1400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(логин </a:t>
            </a:r>
            <a:r>
              <a:rPr lang="ru-RU" sz="1400" b="1" dirty="0">
                <a:solidFill>
                  <a:srgbClr val="3F6896"/>
                </a:solidFill>
                <a:ea typeface="Times New Roman" panose="02020603050405020304" pitchFamily="18" charset="0"/>
              </a:rPr>
              <a:t>и </a:t>
            </a:r>
            <a:r>
              <a:rPr lang="ru-RU" sz="1400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пароль можно </a:t>
            </a:r>
            <a:r>
              <a:rPr lang="ru-RU" sz="1400" b="1" dirty="0">
                <a:solidFill>
                  <a:srgbClr val="3F6896"/>
                </a:solidFill>
                <a:ea typeface="Times New Roman" panose="02020603050405020304" pitchFamily="18" charset="0"/>
              </a:rPr>
              <a:t>получить в МФЦ или </a:t>
            </a:r>
            <a:r>
              <a:rPr lang="ru-RU" sz="1400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центре </a:t>
            </a:r>
            <a:r>
              <a:rPr lang="ru-RU" sz="1400" b="1" dirty="0">
                <a:solidFill>
                  <a:srgbClr val="3F6896"/>
                </a:solidFill>
                <a:ea typeface="Times New Roman" panose="02020603050405020304" pitchFamily="18" charset="0"/>
              </a:rPr>
              <a:t>занятости</a:t>
            </a:r>
            <a:r>
              <a:rPr lang="ru-RU" sz="1400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)</a:t>
            </a:r>
            <a:endParaRPr lang="ru-RU" sz="1400" b="1" dirty="0">
              <a:solidFill>
                <a:srgbClr val="3F6896"/>
              </a:solidFill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  <a:tabLst>
                <a:tab pos="810260" algn="l"/>
              </a:tabLst>
            </a:pPr>
            <a:r>
              <a:rPr lang="ru-RU" sz="2000" b="1" dirty="0">
                <a:solidFill>
                  <a:srgbClr val="3F6896"/>
                </a:solidFill>
                <a:ea typeface="Times New Roman" panose="02020603050405020304" pitchFamily="18" charset="0"/>
              </a:rPr>
              <a:t> </a:t>
            </a:r>
            <a:endParaRPr lang="ru-RU" sz="2000" b="1" dirty="0">
              <a:solidFill>
                <a:srgbClr val="3F6896"/>
              </a:solidFill>
              <a:effectLst/>
              <a:ea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324744" y="3092133"/>
            <a:ext cx="64331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0"/>
              </a:spcAft>
              <a:tabLst>
                <a:tab pos="540385" algn="l"/>
              </a:tabLst>
            </a:pPr>
            <a:r>
              <a:rPr lang="ru-RU" sz="2000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перечень необходимых документов </a:t>
            </a:r>
            <a:endParaRPr lang="ru-RU" sz="2000" b="1" dirty="0">
              <a:solidFill>
                <a:srgbClr val="3F6896"/>
              </a:solidFill>
              <a:ea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592970" y="3747446"/>
            <a:ext cx="6369144" cy="24714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b="1" dirty="0">
                <a:solidFill>
                  <a:srgbClr val="3F6896"/>
                </a:solidFill>
              </a:rPr>
              <a:t>- </a:t>
            </a:r>
            <a:r>
              <a:rPr lang="ru-RU" b="1" dirty="0" smtClean="0">
                <a:solidFill>
                  <a:srgbClr val="3F6896"/>
                </a:solidFill>
              </a:rPr>
              <a:t>паспорт </a:t>
            </a:r>
            <a:endParaRPr lang="ru-RU" b="1" dirty="0">
              <a:solidFill>
                <a:srgbClr val="3F6896"/>
              </a:solidFill>
            </a:endParaRP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b="1" dirty="0">
                <a:solidFill>
                  <a:srgbClr val="3F6896"/>
                </a:solidFill>
              </a:rPr>
              <a:t>- трудовая </a:t>
            </a:r>
            <a:r>
              <a:rPr lang="ru-RU" b="1" dirty="0" smtClean="0">
                <a:solidFill>
                  <a:srgbClr val="3F6896"/>
                </a:solidFill>
              </a:rPr>
              <a:t>книжка *</a:t>
            </a:r>
            <a:endParaRPr lang="ru-RU" b="1" dirty="0">
              <a:solidFill>
                <a:srgbClr val="3F6896"/>
              </a:solidFill>
            </a:endParaRP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b="1" dirty="0" smtClean="0">
                <a:solidFill>
                  <a:srgbClr val="3F6896"/>
                </a:solidFill>
              </a:rPr>
              <a:t>- справка </a:t>
            </a:r>
            <a:r>
              <a:rPr lang="ru-RU" b="1" dirty="0">
                <a:solidFill>
                  <a:srgbClr val="3F6896"/>
                </a:solidFill>
              </a:rPr>
              <a:t>о среднем заработке за последние 3 месяца по последнему месту </a:t>
            </a:r>
            <a:r>
              <a:rPr lang="ru-RU" b="1" dirty="0" smtClean="0">
                <a:solidFill>
                  <a:srgbClr val="3F6896"/>
                </a:solidFill>
              </a:rPr>
              <a:t>работы * </a:t>
            </a:r>
            <a:endParaRPr lang="ru-RU" sz="1400" b="1" dirty="0">
              <a:solidFill>
                <a:srgbClr val="3F6896"/>
              </a:solidFill>
            </a:endParaRP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b="1" dirty="0" smtClean="0">
                <a:solidFill>
                  <a:srgbClr val="3F6896"/>
                </a:solidFill>
              </a:rPr>
              <a:t>- документы</a:t>
            </a:r>
            <a:r>
              <a:rPr lang="ru-RU" b="1" dirty="0">
                <a:solidFill>
                  <a:srgbClr val="3F6896"/>
                </a:solidFill>
              </a:rPr>
              <a:t>, </a:t>
            </a:r>
            <a:r>
              <a:rPr lang="ru-RU" b="1" dirty="0" smtClean="0">
                <a:solidFill>
                  <a:srgbClr val="3F6896"/>
                </a:solidFill>
              </a:rPr>
              <a:t>удостоверяющие </a:t>
            </a:r>
            <a:r>
              <a:rPr lang="ru-RU" b="1" dirty="0">
                <a:solidFill>
                  <a:srgbClr val="3F6896"/>
                </a:solidFill>
              </a:rPr>
              <a:t>профессиональную </a:t>
            </a:r>
            <a:r>
              <a:rPr lang="ru-RU" b="1" dirty="0" smtClean="0">
                <a:solidFill>
                  <a:srgbClr val="3F6896"/>
                </a:solidFill>
              </a:rPr>
              <a:t>  квалификацию </a:t>
            </a:r>
            <a:r>
              <a:rPr lang="ru-RU" sz="1400" b="1" dirty="0">
                <a:solidFill>
                  <a:srgbClr val="3F6896"/>
                </a:solidFill>
              </a:rPr>
              <a:t>(при наличии</a:t>
            </a:r>
            <a:r>
              <a:rPr lang="ru-RU" sz="1400" b="1" dirty="0" smtClean="0">
                <a:solidFill>
                  <a:srgbClr val="3F6896"/>
                </a:solidFill>
              </a:rPr>
              <a:t>)</a:t>
            </a:r>
            <a:r>
              <a:rPr lang="ru-RU" b="1" dirty="0" smtClean="0">
                <a:solidFill>
                  <a:srgbClr val="3F6896"/>
                </a:solidFill>
              </a:rPr>
              <a:t> </a:t>
            </a:r>
            <a:endParaRPr lang="ru-RU" b="1" dirty="0">
              <a:solidFill>
                <a:srgbClr val="3F6896"/>
              </a:solidFill>
            </a:endParaRP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b="1" dirty="0">
                <a:solidFill>
                  <a:srgbClr val="3F6896"/>
                </a:solidFill>
              </a:rPr>
              <a:t>- справка, содержащая сведения об ограничениях в трудоспособности </a:t>
            </a:r>
            <a:r>
              <a:rPr lang="ru-RU" sz="1400" b="1" dirty="0">
                <a:solidFill>
                  <a:srgbClr val="3F6896"/>
                </a:solidFill>
              </a:rPr>
              <a:t>(при условии, что есть диагноз, а инвалидности </a:t>
            </a:r>
            <a:r>
              <a:rPr lang="ru-RU" sz="1400" b="1" dirty="0" smtClean="0">
                <a:solidFill>
                  <a:srgbClr val="3F6896"/>
                </a:solidFill>
              </a:rPr>
              <a:t>нет)</a:t>
            </a:r>
            <a:endParaRPr lang="ru-RU" sz="1400" b="1" dirty="0">
              <a:solidFill>
                <a:srgbClr val="3F6896"/>
              </a:solidFill>
            </a:endParaRPr>
          </a:p>
          <a:p>
            <a:pPr>
              <a:lnSpc>
                <a:spcPct val="80000"/>
              </a:lnSpc>
              <a:spcBef>
                <a:spcPts val="300"/>
              </a:spcBef>
              <a:spcAft>
                <a:spcPts val="300"/>
              </a:spcAft>
            </a:pPr>
            <a:r>
              <a:rPr lang="ru-RU" b="1" dirty="0">
                <a:solidFill>
                  <a:srgbClr val="3F6896"/>
                </a:solidFill>
              </a:rPr>
              <a:t>- резюме </a:t>
            </a:r>
            <a:r>
              <a:rPr lang="ru-RU" sz="1400" b="1" dirty="0">
                <a:solidFill>
                  <a:srgbClr val="3F6896"/>
                </a:solidFill>
              </a:rPr>
              <a:t>(при подаче </a:t>
            </a:r>
            <a:r>
              <a:rPr lang="ru-RU" sz="1400" b="1" dirty="0" smtClean="0">
                <a:solidFill>
                  <a:srgbClr val="3F6896"/>
                </a:solidFill>
              </a:rPr>
              <a:t>через </a:t>
            </a:r>
            <a:r>
              <a:rPr lang="ru-RU" sz="1400" b="1" dirty="0">
                <a:solidFill>
                  <a:srgbClr val="3F6896"/>
                </a:solidFill>
              </a:rPr>
              <a:t>портал «Работа в России</a:t>
            </a:r>
            <a:r>
              <a:rPr lang="ru-RU" sz="1400" b="1" dirty="0" smtClean="0">
                <a:solidFill>
                  <a:srgbClr val="3F6896"/>
                </a:solidFill>
              </a:rPr>
              <a:t>»)</a:t>
            </a:r>
            <a:endParaRPr lang="ru-RU" sz="1400" b="1" dirty="0">
              <a:solidFill>
                <a:srgbClr val="3F6896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970" y="2209901"/>
            <a:ext cx="688908" cy="66452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83" y="1444088"/>
            <a:ext cx="749873" cy="664522"/>
          </a:xfrm>
          <a:prstGeom prst="rect">
            <a:avLst/>
          </a:prstGeom>
        </p:spPr>
      </p:pic>
      <p:sp>
        <p:nvSpPr>
          <p:cNvPr id="32" name="Прямоугольник 31"/>
          <p:cNvSpPr/>
          <p:nvPr/>
        </p:nvSpPr>
        <p:spPr>
          <a:xfrm>
            <a:off x="1281878" y="1556126"/>
            <a:ext cx="63425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  <a:tabLst>
                <a:tab pos="810260" algn="l"/>
              </a:tabLst>
            </a:pPr>
            <a:r>
              <a:rPr lang="ru-RU" sz="2000" b="1" dirty="0">
                <a:solidFill>
                  <a:srgbClr val="3F6896"/>
                </a:solidFill>
                <a:ea typeface="Times New Roman" panose="02020603050405020304" pitchFamily="18" charset="0"/>
              </a:rPr>
              <a:t>ч</a:t>
            </a:r>
            <a:r>
              <a:rPr lang="ru-RU" sz="2000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ерез службу </a:t>
            </a:r>
            <a:r>
              <a:rPr lang="ru-RU" sz="2000" b="1" dirty="0">
                <a:solidFill>
                  <a:srgbClr val="3F6896"/>
                </a:solidFill>
                <a:ea typeface="Times New Roman" panose="02020603050405020304" pitchFamily="18" charset="0"/>
              </a:rPr>
              <a:t>занятости населения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970" y="2966014"/>
            <a:ext cx="688908" cy="664522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108727" y="6519366"/>
            <a:ext cx="467295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solidFill>
                  <a:srgbClr val="3F6896"/>
                </a:solidFill>
              </a:rPr>
              <a:t> </a:t>
            </a:r>
            <a:r>
              <a:rPr lang="ru-RU" sz="1400" b="1" dirty="0">
                <a:solidFill>
                  <a:srgbClr val="3F6896"/>
                </a:solidFill>
              </a:rPr>
              <a:t>* </a:t>
            </a:r>
            <a:r>
              <a:rPr lang="ru-RU" sz="1400" b="1" dirty="0" smtClean="0">
                <a:solidFill>
                  <a:srgbClr val="3F6896"/>
                </a:solidFill>
              </a:rPr>
              <a:t>кроме </a:t>
            </a:r>
            <a:r>
              <a:rPr lang="ru-RU" sz="1400" b="1" dirty="0">
                <a:solidFill>
                  <a:srgbClr val="3F6896"/>
                </a:solidFill>
              </a:rPr>
              <a:t>граждан, впервые ищущих работу</a:t>
            </a:r>
            <a:endParaRPr lang="ru-RU" sz="1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35" b="100000" l="0" r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04168" y="35413"/>
            <a:ext cx="760940" cy="1338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9458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2404"/>
                    </a14:imgEffect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 l="-39000" r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56009" y="0"/>
            <a:ext cx="588452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cap="all" dirty="0">
                <a:solidFill>
                  <a:schemeClr val="bg1"/>
                </a:solidFill>
              </a:rPr>
              <a:t>Какие </a:t>
            </a:r>
            <a:r>
              <a:rPr lang="ru-RU" sz="2400" b="1" cap="all" dirty="0" smtClean="0">
                <a:solidFill>
                  <a:schemeClr val="bg1"/>
                </a:solidFill>
              </a:rPr>
              <a:t>услуги </a:t>
            </a:r>
            <a:r>
              <a:rPr lang="ru-RU" sz="2400" b="1" cap="all" dirty="0">
                <a:solidFill>
                  <a:schemeClr val="bg1"/>
                </a:solidFill>
              </a:rPr>
              <a:t>можно получить </a:t>
            </a:r>
            <a:r>
              <a:rPr lang="ru-RU" sz="2400" b="1" cap="all" dirty="0" smtClean="0">
                <a:solidFill>
                  <a:schemeClr val="bg1"/>
                </a:solidFill>
              </a:rPr>
              <a:t>                       в </a:t>
            </a:r>
            <a:r>
              <a:rPr lang="ru-RU" sz="2400" b="1" cap="all" dirty="0">
                <a:solidFill>
                  <a:schemeClr val="bg1"/>
                </a:solidFill>
              </a:rPr>
              <a:t>социальных учреждениях семье, </a:t>
            </a:r>
            <a:r>
              <a:rPr lang="ru-RU" sz="2400" b="1" cap="all" dirty="0" smtClean="0">
                <a:solidFill>
                  <a:schemeClr val="bg1"/>
                </a:solidFill>
              </a:rPr>
              <a:t>            где </a:t>
            </a:r>
            <a:r>
              <a:rPr lang="ru-RU" sz="2400" b="1" cap="all" dirty="0">
                <a:solidFill>
                  <a:schemeClr val="bg1"/>
                </a:solidFill>
              </a:rPr>
              <a:t>член семьи с диагнозом?</a:t>
            </a:r>
          </a:p>
        </p:txBody>
      </p:sp>
      <p:pic>
        <p:nvPicPr>
          <p:cNvPr id="14338" name="Picture 2" descr="illustration of Little boy confused read a book. Download a Free Preview or  High Quality Adobe Illustra… | Animation schools, Art drawings for kids,  Kids background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1204" l="0" r="95355">
                        <a14:foregroundMark x1="72738" y1="64167" x2="26895" y2="59352"/>
                        <a14:foregroundMark x1="31296" y1="70741" x2="30073" y2="78889"/>
                        <a14:foregroundMark x1="52078" y1="69352" x2="47677" y2="8407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8002"/>
          <a:stretch/>
        </p:blipFill>
        <p:spPr bwMode="auto">
          <a:xfrm>
            <a:off x="170659" y="0"/>
            <a:ext cx="1250806" cy="1519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74094" y="5947107"/>
            <a:ext cx="6199542" cy="1047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chemeClr val="bg1"/>
                </a:solidFill>
                <a:ea typeface="Times New Roman" panose="02020603050405020304" pitchFamily="18" charset="0"/>
              </a:rPr>
              <a:t>Подробная информация в органах социальной защиты населения по месту жительства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b="1" dirty="0">
                <a:solidFill>
                  <a:schemeClr val="bg1"/>
                </a:solidFill>
                <a:ea typeface="Times New Roman" panose="02020603050405020304" pitchFamily="18" charset="0"/>
              </a:rPr>
              <a:t>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-361473" y="1547308"/>
            <a:ext cx="6556076" cy="4255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3F6896"/>
                </a:solidFill>
                <a:ea typeface="Times New Roman" panose="02020603050405020304" pitchFamily="18" charset="0"/>
              </a:rPr>
              <a:t>Формы предоставления социальных услуг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691595" y="2061140"/>
            <a:ext cx="1884488" cy="390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b="1" dirty="0">
                <a:solidFill>
                  <a:srgbClr val="3F6896"/>
                </a:solidFill>
                <a:ea typeface="Times New Roman" panose="02020603050405020304" pitchFamily="18" charset="0"/>
              </a:rPr>
              <a:t>полустационар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252359" y="2060378"/>
            <a:ext cx="1884488" cy="3906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ru-RU" b="1" dirty="0">
                <a:solidFill>
                  <a:srgbClr val="3F6896"/>
                </a:solidFill>
                <a:ea typeface="Times New Roman" panose="02020603050405020304" pitchFamily="18" charset="0"/>
              </a:rPr>
              <a:t>стационар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929359" y="2078894"/>
            <a:ext cx="10063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3F6896"/>
                </a:solidFill>
                <a:ea typeface="Times New Roman" panose="02020603050405020304" pitchFamily="18" charset="0"/>
              </a:rPr>
              <a:t>н</a:t>
            </a:r>
            <a:r>
              <a:rPr lang="ru-RU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а дому</a:t>
            </a:r>
            <a:endParaRPr lang="ru-RU" b="1" dirty="0">
              <a:solidFill>
                <a:srgbClr val="3F6896"/>
              </a:solidFill>
              <a:ea typeface="Times New Roman" panose="02020603050405020304" pitchFamily="18" charset="0"/>
            </a:endParaRPr>
          </a:p>
        </p:txBody>
      </p:sp>
      <p:sp>
        <p:nvSpPr>
          <p:cNvPr id="14" name="Восьмиугольник 13"/>
          <p:cNvSpPr/>
          <p:nvPr/>
        </p:nvSpPr>
        <p:spPr>
          <a:xfrm>
            <a:off x="2263366" y="2066620"/>
            <a:ext cx="432900" cy="454284"/>
          </a:xfrm>
          <a:prstGeom prst="octagon">
            <a:avLst>
              <a:gd name="adj" fmla="val 333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Восьмиугольник 14"/>
          <p:cNvSpPr/>
          <p:nvPr/>
        </p:nvSpPr>
        <p:spPr>
          <a:xfrm>
            <a:off x="4798336" y="2057567"/>
            <a:ext cx="432900" cy="454284"/>
          </a:xfrm>
          <a:prstGeom prst="octagon">
            <a:avLst>
              <a:gd name="adj" fmla="val 333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Восьмиугольник 15"/>
          <p:cNvSpPr/>
          <p:nvPr/>
        </p:nvSpPr>
        <p:spPr>
          <a:xfrm>
            <a:off x="479833" y="2075674"/>
            <a:ext cx="432900" cy="454284"/>
          </a:xfrm>
          <a:prstGeom prst="octagon">
            <a:avLst>
              <a:gd name="adj" fmla="val 333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-361473" y="2665896"/>
            <a:ext cx="3309239" cy="4255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indent="449580" algn="just">
              <a:lnSpc>
                <a:spcPct val="115000"/>
              </a:lnSpc>
              <a:spcAft>
                <a:spcPts val="0"/>
              </a:spcAft>
            </a:pPr>
            <a:r>
              <a:rPr lang="ru-RU" sz="2000" b="1" dirty="0">
                <a:solidFill>
                  <a:srgbClr val="3F6896"/>
                </a:solidFill>
                <a:ea typeface="Times New Roman" panose="02020603050405020304" pitchFamily="18" charset="0"/>
              </a:rPr>
              <a:t>Виды социальных услуг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796062" y="3269733"/>
            <a:ext cx="107882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бытовые</a:t>
            </a:r>
            <a:endParaRPr lang="ru-RU" b="1" dirty="0">
              <a:solidFill>
                <a:srgbClr val="3F6896"/>
              </a:solidFill>
              <a:ea typeface="Times New Roman" panose="02020603050405020304" pitchFamily="18" charset="0"/>
            </a:endParaRPr>
          </a:p>
        </p:txBody>
      </p:sp>
      <p:sp>
        <p:nvSpPr>
          <p:cNvPr id="19" name="Восьмиугольник 18"/>
          <p:cNvSpPr/>
          <p:nvPr/>
        </p:nvSpPr>
        <p:spPr>
          <a:xfrm>
            <a:off x="342040" y="3209550"/>
            <a:ext cx="432900" cy="454284"/>
          </a:xfrm>
          <a:prstGeom prst="octagon">
            <a:avLst>
              <a:gd name="adj" fmla="val 333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2416632" y="3278786"/>
            <a:ext cx="15631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медицинские</a:t>
            </a:r>
            <a:endParaRPr lang="ru-RU" b="1" dirty="0">
              <a:solidFill>
                <a:srgbClr val="3F6896"/>
              </a:solidFill>
              <a:ea typeface="Times New Roman" panose="02020603050405020304" pitchFamily="18" charset="0"/>
            </a:endParaRPr>
          </a:p>
        </p:txBody>
      </p:sp>
      <p:sp>
        <p:nvSpPr>
          <p:cNvPr id="21" name="Восьмиугольник 20"/>
          <p:cNvSpPr/>
          <p:nvPr/>
        </p:nvSpPr>
        <p:spPr>
          <a:xfrm>
            <a:off x="1962610" y="3218603"/>
            <a:ext cx="432900" cy="454284"/>
          </a:xfrm>
          <a:prstGeom prst="octagon">
            <a:avLst>
              <a:gd name="adj" fmla="val 333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2" name="Прямоугольник 21"/>
          <p:cNvSpPr/>
          <p:nvPr/>
        </p:nvSpPr>
        <p:spPr>
          <a:xfrm>
            <a:off x="4535143" y="3305946"/>
            <a:ext cx="18903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психологические</a:t>
            </a:r>
            <a:endParaRPr lang="ru-RU" b="1" dirty="0">
              <a:solidFill>
                <a:srgbClr val="3F6896"/>
              </a:solidFill>
              <a:ea typeface="Times New Roman" panose="02020603050405020304" pitchFamily="18" charset="0"/>
            </a:endParaRPr>
          </a:p>
        </p:txBody>
      </p:sp>
      <p:sp>
        <p:nvSpPr>
          <p:cNvPr id="23" name="Восьмиугольник 22"/>
          <p:cNvSpPr/>
          <p:nvPr/>
        </p:nvSpPr>
        <p:spPr>
          <a:xfrm>
            <a:off x="4073733" y="3209550"/>
            <a:ext cx="432900" cy="454284"/>
          </a:xfrm>
          <a:prstGeom prst="octagon">
            <a:avLst>
              <a:gd name="adj" fmla="val 333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4" name="Прямоугольник 23"/>
          <p:cNvSpPr/>
          <p:nvPr/>
        </p:nvSpPr>
        <p:spPr>
          <a:xfrm>
            <a:off x="4787291" y="3828179"/>
            <a:ext cx="1763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педагогические</a:t>
            </a:r>
            <a:endParaRPr lang="ru-RU" b="1" dirty="0">
              <a:solidFill>
                <a:srgbClr val="3F6896"/>
              </a:solidFill>
              <a:ea typeface="Times New Roman" panose="02020603050405020304" pitchFamily="18" charset="0"/>
            </a:endParaRPr>
          </a:p>
        </p:txBody>
      </p:sp>
      <p:sp>
        <p:nvSpPr>
          <p:cNvPr id="25" name="Восьмиугольник 24"/>
          <p:cNvSpPr/>
          <p:nvPr/>
        </p:nvSpPr>
        <p:spPr>
          <a:xfrm>
            <a:off x="648875" y="3779645"/>
            <a:ext cx="432900" cy="454284"/>
          </a:xfrm>
          <a:prstGeom prst="octagon">
            <a:avLst>
              <a:gd name="adj" fmla="val 333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6" name="Прямоугольник 25"/>
          <p:cNvSpPr/>
          <p:nvPr/>
        </p:nvSpPr>
        <p:spPr>
          <a:xfrm>
            <a:off x="2764108" y="3834200"/>
            <a:ext cx="11458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трудовые</a:t>
            </a:r>
            <a:endParaRPr lang="ru-RU" b="1" dirty="0">
              <a:solidFill>
                <a:srgbClr val="3F6896"/>
              </a:solidFill>
              <a:ea typeface="Times New Roman" panose="02020603050405020304" pitchFamily="18" charset="0"/>
            </a:endParaRPr>
          </a:p>
        </p:txBody>
      </p:sp>
      <p:sp>
        <p:nvSpPr>
          <p:cNvPr id="27" name="Восьмиугольник 26"/>
          <p:cNvSpPr/>
          <p:nvPr/>
        </p:nvSpPr>
        <p:spPr>
          <a:xfrm>
            <a:off x="2310086" y="3774017"/>
            <a:ext cx="432900" cy="454284"/>
          </a:xfrm>
          <a:prstGeom prst="octagon">
            <a:avLst>
              <a:gd name="adj" fmla="val 333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8" name="Прямоугольник 27"/>
          <p:cNvSpPr/>
          <p:nvPr/>
        </p:nvSpPr>
        <p:spPr>
          <a:xfrm>
            <a:off x="1096223" y="3821721"/>
            <a:ext cx="11769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rgbClr val="3F6896"/>
                </a:solidFill>
                <a:ea typeface="Times New Roman" panose="02020603050405020304" pitchFamily="18" charset="0"/>
              </a:rPr>
              <a:t>правовые</a:t>
            </a:r>
            <a:endParaRPr lang="ru-RU" b="1" dirty="0">
              <a:solidFill>
                <a:srgbClr val="3F6896"/>
              </a:solidFill>
              <a:ea typeface="Times New Roman" panose="02020603050405020304" pitchFamily="18" charset="0"/>
            </a:endParaRPr>
          </a:p>
        </p:txBody>
      </p:sp>
      <p:sp>
        <p:nvSpPr>
          <p:cNvPr id="29" name="Восьмиугольник 28"/>
          <p:cNvSpPr/>
          <p:nvPr/>
        </p:nvSpPr>
        <p:spPr>
          <a:xfrm>
            <a:off x="4354391" y="3752098"/>
            <a:ext cx="432900" cy="454284"/>
          </a:xfrm>
          <a:prstGeom prst="octagon">
            <a:avLst>
              <a:gd name="adj" fmla="val 333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17370" y="4322193"/>
            <a:ext cx="66093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spcAft>
                <a:spcPts val="0"/>
              </a:spcAft>
            </a:pPr>
            <a:r>
              <a:rPr lang="ru-RU" b="1" dirty="0">
                <a:solidFill>
                  <a:srgbClr val="3F6896"/>
                </a:solidFill>
                <a:ea typeface="Times New Roman" panose="02020603050405020304" pitchFamily="18" charset="0"/>
              </a:rPr>
              <a:t>услуги в целях повышения коммуникативного потенциала получателей социальных услуг, имеющих ограничения жизнедеятельности, в том числе детей-инвалидов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430707" y="3303769"/>
            <a:ext cx="2744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+mj-lt"/>
              </a:rPr>
              <a:t>1</a:t>
            </a:r>
            <a:endParaRPr lang="ru-RU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2042224" y="3312823"/>
            <a:ext cx="2744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+mj-lt"/>
              </a:rPr>
              <a:t>2</a:t>
            </a:r>
            <a:endParaRPr lang="ru-RU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151681" y="3276610"/>
            <a:ext cx="2744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+mj-lt"/>
              </a:rPr>
              <a:t>3</a:t>
            </a:r>
            <a:endParaRPr lang="ru-RU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38525" y="3846978"/>
            <a:ext cx="2744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+mj-lt"/>
              </a:rPr>
              <a:t>4</a:t>
            </a:r>
            <a:endParaRPr lang="ru-RU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386256" y="3856031"/>
            <a:ext cx="2744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+mj-lt"/>
              </a:rPr>
              <a:t>5</a:t>
            </a:r>
            <a:endParaRPr lang="ru-RU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432340" y="3846976"/>
            <a:ext cx="2744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+mj-lt"/>
              </a:rPr>
              <a:t>6</a:t>
            </a:r>
            <a:endParaRPr lang="ru-RU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7" name="Восьмиугольник 36"/>
          <p:cNvSpPr/>
          <p:nvPr/>
        </p:nvSpPr>
        <p:spPr>
          <a:xfrm>
            <a:off x="117370" y="4213825"/>
            <a:ext cx="432900" cy="454284"/>
          </a:xfrm>
          <a:prstGeom prst="octagon">
            <a:avLst>
              <a:gd name="adj" fmla="val 333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38" name="Прямоугольник 37"/>
          <p:cNvSpPr/>
          <p:nvPr/>
        </p:nvSpPr>
        <p:spPr>
          <a:xfrm>
            <a:off x="195319" y="4308703"/>
            <a:ext cx="2744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+mj-lt"/>
              </a:rPr>
              <a:t>7</a:t>
            </a:r>
            <a:endParaRPr lang="ru-RU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9" name="Восьмиугольник 38"/>
          <p:cNvSpPr/>
          <p:nvPr/>
        </p:nvSpPr>
        <p:spPr>
          <a:xfrm>
            <a:off x="108317" y="5227813"/>
            <a:ext cx="432900" cy="454284"/>
          </a:xfrm>
          <a:prstGeom prst="octagon">
            <a:avLst>
              <a:gd name="adj" fmla="val 333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195319" y="5304585"/>
            <a:ext cx="2744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+mj-lt"/>
              </a:rPr>
              <a:t>8</a:t>
            </a:r>
            <a:endParaRPr lang="ru-RU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79833" y="5270289"/>
            <a:ext cx="30317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3F6896"/>
                </a:solidFill>
                <a:ea typeface="Times New Roman" panose="02020603050405020304" pitchFamily="18" charset="0"/>
              </a:rPr>
              <a:t>срочные социальные услуги</a:t>
            </a:r>
          </a:p>
        </p:txBody>
      </p:sp>
      <p:sp>
        <p:nvSpPr>
          <p:cNvPr id="42" name="Восьмиугольник 41"/>
          <p:cNvSpPr/>
          <p:nvPr/>
        </p:nvSpPr>
        <p:spPr>
          <a:xfrm>
            <a:off x="3477099" y="5245523"/>
            <a:ext cx="432900" cy="454284"/>
          </a:xfrm>
          <a:prstGeom prst="octagon">
            <a:avLst>
              <a:gd name="adj" fmla="val 33300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3" name="Прямоугольник 42"/>
          <p:cNvSpPr/>
          <p:nvPr/>
        </p:nvSpPr>
        <p:spPr>
          <a:xfrm>
            <a:off x="3564101" y="5322295"/>
            <a:ext cx="27443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+mj-lt"/>
              </a:rPr>
              <a:t>9</a:t>
            </a:r>
            <a:endParaRPr lang="ru-RU" sz="14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3883076" y="5258325"/>
            <a:ext cx="30426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solidFill>
                  <a:srgbClr val="3F6896"/>
                </a:solidFill>
                <a:ea typeface="Times New Roman" panose="02020603050405020304" pitchFamily="18" charset="0"/>
              </a:rPr>
              <a:t>социальное сопровождение</a:t>
            </a:r>
          </a:p>
        </p:txBody>
      </p:sp>
      <p:pic>
        <p:nvPicPr>
          <p:cNvPr id="44" name="Picture 2" descr="компьютерные иконки, дом, символ"/>
          <p:cNvPicPr>
            <a:picLocks noChangeAspect="1" noChangeArrowheads="1"/>
          </p:cNvPicPr>
          <p:nvPr/>
        </p:nvPicPr>
        <p:blipFill>
          <a:blip r:embed="rId7" cstate="print">
            <a:biLevel thresh="2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664" y="2161291"/>
            <a:ext cx="320244" cy="241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Консультировать скачать бесплатно - Дерево жизни логотип символ -  Консультативная Психология"/>
          <p:cNvPicPr>
            <a:picLocks noChangeAspect="1" noChangeArrowheads="1"/>
          </p:cNvPicPr>
          <p:nvPr/>
        </p:nvPicPr>
        <p:blipFill>
          <a:blip r:embed="rId9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0" b="100000" l="1154" r="98462">
                        <a14:foregroundMark x1="40000" y1="28846" x2="67692" y2="43077"/>
                        <a14:foregroundMark x1="57308" y1="8846" x2="45000" y2="15385"/>
                      </a14:backgroundRemoval>
                    </a14:imgEffect>
                    <a14:imgEffect>
                      <a14:artisticCrisscrossEtching/>
                    </a14:imgEffect>
                    <a14:imgEffect>
                      <a14:brightnessContrast bright="4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7677" y="2138450"/>
            <a:ext cx="280146" cy="280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значок информация скачать бесплатно - Зарегистрированный товарный знак  картинки - значок информация"/>
          <p:cNvPicPr>
            <a:picLocks noChangeAspect="1" noChangeArrowheads="1"/>
          </p:cNvPicPr>
          <p:nvPr/>
        </p:nvPicPr>
        <p:blipFill>
          <a:blip r:embed="rId11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0" b="100000" l="0" r="99231"/>
                    </a14:imgEffect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475" y="2155012"/>
            <a:ext cx="377327" cy="347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773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2518</TotalTime>
  <Words>1594</Words>
  <Application>Microsoft Office PowerPoint</Application>
  <PresentationFormat>Произвольный</PresentationFormat>
  <Paragraphs>289</Paragraphs>
  <Slides>19</Slides>
  <Notes>19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Тема Office</vt:lpstr>
      <vt:lpstr>1_Тема Office</vt:lpstr>
      <vt:lpstr>2_Тема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Гвоздевская</dc:creator>
  <cp:lastModifiedBy>Левашова</cp:lastModifiedBy>
  <cp:revision>107</cp:revision>
  <cp:lastPrinted>2021-05-21T11:24:47Z</cp:lastPrinted>
  <dcterms:created xsi:type="dcterms:W3CDTF">2021-04-26T12:42:20Z</dcterms:created>
  <dcterms:modified xsi:type="dcterms:W3CDTF">2021-06-30T11:16:09Z</dcterms:modified>
</cp:coreProperties>
</file>